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2"/>
  </p:notesMasterIdLst>
  <p:sldIdLst>
    <p:sldId id="256" r:id="rId5"/>
    <p:sldId id="266" r:id="rId6"/>
    <p:sldId id="260" r:id="rId7"/>
    <p:sldId id="258" r:id="rId8"/>
    <p:sldId id="264" r:id="rId9"/>
    <p:sldId id="259" r:id="rId10"/>
    <p:sldId id="277" r:id="rId11"/>
  </p:sldIdLst>
  <p:sldSz cx="18288000" cy="10287000"/>
  <p:notesSz cx="6858000" cy="9144000"/>
  <p:embeddedFontLst>
    <p:embeddedFont>
      <p:font typeface="Helvetica" pitchFamily="2" charset="0"/>
      <p:regular r:id="rId13"/>
    </p:embeddedFont>
    <p:embeddedFont>
      <p:font typeface="ITC Stone Sans Std Bold" panose="020B0902030503020204" pitchFamily="34" charset="0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86" autoAdjust="0"/>
    <p:restoredTop sz="94595" autoAdjust="0"/>
  </p:normalViewPr>
  <p:slideViewPr>
    <p:cSldViewPr>
      <p:cViewPr varScale="1">
        <p:scale>
          <a:sx n="62" d="100"/>
          <a:sy n="62" d="100"/>
        </p:scale>
        <p:origin x="208" y="8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83930-AB2C-F142-994F-BC69DEB8CA56}" type="datetimeFigureOut">
              <a:rPr lang="nb-NO" smtClean="0"/>
              <a:t>07.10.2024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907AC-0E1B-DB45-828D-E2781D8AB0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6350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dirty="0">
                <a:latin typeface="Helvetica" pitchFamily="2" charset="0"/>
              </a:rPr>
              <a:t>Til læreren: </a:t>
            </a:r>
            <a:r>
              <a:rPr lang="nb-NO" b="0" dirty="0">
                <a:latin typeface="Helvetica" pitchFamily="2" charset="0"/>
              </a:rPr>
              <a:t>I denne økten vil elevene få grunnleggende kunnskaper om refleks gjennom video, samtale og aktivitet.</a:t>
            </a:r>
            <a:endParaRPr lang="nb-NO" b="1" dirty="0">
              <a:latin typeface="Helvetica" pitchFamily="2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907AC-0E1B-DB45-828D-E2781D8AB001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4617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dirty="0">
                <a:latin typeface="Helvetica" pitchFamily="2" charset="0"/>
              </a:rPr>
              <a:t>Til læreren: </a:t>
            </a:r>
            <a:r>
              <a:rPr lang="nb-NO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Læringsmålene er nøye utformet i henhold til LK20 og kompetansemålene for etter 2. trinn. De er relevante for både 1. og 2. trinn og er integrert med fokus på å fremme trygg ferdsel i trafikken. Økten legger vekt på å utvikle elevenes ferdigheter i å identifisere og vurdere bruk av reflekser.</a:t>
            </a:r>
            <a:endParaRPr lang="nb-NO" b="1" dirty="0">
              <a:latin typeface="Helvetica" pitchFamily="2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907AC-0E1B-DB45-828D-E2781D8AB001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6877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dirty="0">
                <a:latin typeface="Helvetica" pitchFamily="2" charset="0"/>
              </a:rPr>
              <a:t>Til læreren: </a:t>
            </a:r>
            <a:r>
              <a:rPr lang="nb-NO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Se episoden om onkel Snorre som lærer seg å bruke refleks. Hvis du har tid, kan det være lurt å se filmen på forhånd (ca. 6 minutter) og notere deg steder hvor det er hensiktsmessig å stoppe for samtale underveis. For eksempel ved 1:30 når </a:t>
            </a:r>
            <a:r>
              <a:rPr lang="nb-NO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Madikken</a:t>
            </a:r>
            <a:r>
              <a:rPr lang="nb-NO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sier at det er noe dumt med onkel Snorre (at han ikke har på refleks). Stopp gjerne her og spør elevene hva de tror </a:t>
            </a:r>
            <a:r>
              <a:rPr lang="nb-NO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Madikken</a:t>
            </a:r>
            <a:r>
              <a:rPr lang="nb-NO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mener. Etter videoen kan det være nyttig å ha en samtale om hva de lærte sammen med onkel Snorre. Var det noen som lærte noe nytt? Ble noen overrasket over noe? Er det noe spesielt de husker godt fra videoen?</a:t>
            </a:r>
            <a:endParaRPr lang="nb-NO" dirty="0">
              <a:latin typeface="Helvetica" pitchFamily="2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907AC-0E1B-DB45-828D-E2781D8AB001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5177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dirty="0">
                <a:latin typeface="Helvetica" pitchFamily="2" charset="0"/>
              </a:rPr>
              <a:t>Til læreren: </a:t>
            </a:r>
            <a:r>
              <a:rPr lang="nb-NO" dirty="0">
                <a:latin typeface="Helvetica" pitchFamily="2" charset="0"/>
              </a:rPr>
              <a:t>Her vises henholdsvis en </a:t>
            </a:r>
            <a:r>
              <a:rPr lang="nb-NO" dirty="0" err="1">
                <a:latin typeface="Helvetica" pitchFamily="2" charset="0"/>
              </a:rPr>
              <a:t>refleksvest</a:t>
            </a:r>
            <a:r>
              <a:rPr lang="nb-NO" dirty="0">
                <a:latin typeface="Helvetica" pitchFamily="2" charset="0"/>
              </a:rPr>
              <a:t>, </a:t>
            </a:r>
            <a:r>
              <a:rPr lang="nb-NO" dirty="0" err="1">
                <a:latin typeface="Helvetica" pitchFamily="2" charset="0"/>
              </a:rPr>
              <a:t>slap</a:t>
            </a:r>
            <a:r>
              <a:rPr lang="nb-NO" dirty="0">
                <a:latin typeface="Helvetica" pitchFamily="2" charset="0"/>
              </a:rPr>
              <a:t> </a:t>
            </a:r>
            <a:r>
              <a:rPr lang="nb-NO" dirty="0" err="1">
                <a:latin typeface="Helvetica" pitchFamily="2" charset="0"/>
              </a:rPr>
              <a:t>wrap</a:t>
            </a:r>
            <a:r>
              <a:rPr lang="nb-NO" dirty="0">
                <a:latin typeface="Helvetica" pitchFamily="2" charset="0"/>
              </a:rPr>
              <a:t> (både sammenrullet og åpen) og </a:t>
            </a:r>
            <a:r>
              <a:rPr lang="nb-NO" dirty="0" err="1">
                <a:latin typeface="Helvetica" pitchFamily="2" charset="0"/>
              </a:rPr>
              <a:t>refleksbrikke</a:t>
            </a:r>
            <a:r>
              <a:rPr lang="nb-NO" dirty="0">
                <a:latin typeface="Helvetica" pitchFamily="2" charset="0"/>
              </a:rPr>
              <a:t> som kan henges på klær. Om du har tilgang på de ulike refleksproduktene, kan det være fint å ta med så elevene får se, føle og studere refleksene. Mange elever i småskolen er godt kjent med reflekser gjennom skolen (med refleksvester på tur og refleksgjenstander på sekken), men vet de hva de heter? Hvor de bør festes? Våre beste reflekstips: </a:t>
            </a:r>
            <a:br>
              <a:rPr lang="nb-NO" dirty="0">
                <a:latin typeface="Helvetica" pitchFamily="2" charset="0"/>
              </a:rPr>
            </a:br>
            <a:r>
              <a:rPr lang="nb-NO" dirty="0">
                <a:latin typeface="Helvetica" pitchFamily="2" charset="0"/>
              </a:rPr>
              <a:t>1. Fest refleks på alle jakker, sekker og bager. </a:t>
            </a:r>
            <a:br>
              <a:rPr lang="nb-NO" dirty="0">
                <a:latin typeface="Helvetica" pitchFamily="2" charset="0"/>
              </a:rPr>
            </a:br>
            <a:r>
              <a:rPr lang="nb-NO" dirty="0">
                <a:latin typeface="Helvetica" pitchFamily="2" charset="0"/>
              </a:rPr>
              <a:t>2. Legg refleksbånd i skoene (så husker du å ta de på deg før du går ut av døra) </a:t>
            </a:r>
            <a:br>
              <a:rPr lang="nb-NO" dirty="0">
                <a:latin typeface="Helvetica" pitchFamily="2" charset="0"/>
              </a:rPr>
            </a:br>
            <a:r>
              <a:rPr lang="nb-NO" dirty="0">
                <a:latin typeface="Helvetica" pitchFamily="2" charset="0"/>
              </a:rPr>
              <a:t>3. Bruk reflekser som beveger seg når du går – da synes du best. </a:t>
            </a:r>
            <a:br>
              <a:rPr lang="nb-NO" dirty="0">
                <a:latin typeface="Helvetica" pitchFamily="2" charset="0"/>
              </a:rPr>
            </a:br>
            <a:r>
              <a:rPr lang="nb-NO" dirty="0">
                <a:latin typeface="Helvetica" pitchFamily="2" charset="0"/>
              </a:rPr>
              <a:t>4. Bruk minst to reflekser – en på hver side av kroppen – så du er synlig fra alle kanter. </a:t>
            </a:r>
            <a:br>
              <a:rPr lang="nb-NO" dirty="0">
                <a:latin typeface="Helvetica" pitchFamily="2" charset="0"/>
              </a:rPr>
            </a:br>
            <a:r>
              <a:rPr lang="nb-NO" dirty="0">
                <a:latin typeface="Helvetica" pitchFamily="2" charset="0"/>
              </a:rPr>
              <a:t>5. Heng refleksen i knehøyde eller bruk </a:t>
            </a:r>
            <a:r>
              <a:rPr lang="nb-NO" dirty="0" err="1">
                <a:latin typeface="Helvetica" pitchFamily="2" charset="0"/>
              </a:rPr>
              <a:t>slap</a:t>
            </a:r>
            <a:r>
              <a:rPr lang="nb-NO" dirty="0">
                <a:latin typeface="Helvetica" pitchFamily="2" charset="0"/>
              </a:rPr>
              <a:t> </a:t>
            </a:r>
            <a:r>
              <a:rPr lang="nb-NO" dirty="0" err="1">
                <a:latin typeface="Helvetica" pitchFamily="2" charset="0"/>
              </a:rPr>
              <a:t>wraps</a:t>
            </a:r>
            <a:r>
              <a:rPr lang="nb-NO" dirty="0">
                <a:latin typeface="Helvetica" pitchFamily="2" charset="0"/>
              </a:rPr>
              <a:t> på beina (for mest mulig bevegelse i refleksen).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907AC-0E1B-DB45-828D-E2781D8AB001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7207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Til læreren: </a:t>
            </a:r>
            <a:r>
              <a:rPr lang="nb-NO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Er reflekser selvlysende? Trenger de batterier for å virke? La barna diskutere i par eller grupper hvordan reflekser fungerer og begynner å lyse. De kan gjerne skrive ned eller illustrere hypotesene sine. Samle svarene i plenum og skriv dem opp på tavlen. Vi vil komme tilbake til dette spørsmålet i økt to, så la det stå åpent og oppmuntre barna til å reflektere og utforske videre på egen hånd.</a:t>
            </a:r>
            <a:endParaRPr lang="nb-NO" dirty="0">
              <a:latin typeface="Helvetica" pitchFamily="2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907AC-0E1B-DB45-828D-E2781D8AB001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9797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dirty="0">
                <a:latin typeface="Helvetica" pitchFamily="2" charset="0"/>
              </a:rPr>
              <a:t>Til læreren: </a:t>
            </a:r>
            <a:r>
              <a:rPr lang="nb-NO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Avsluttende oppgave som skaper bevegelse og moro: Gi hver elev 2-4 </a:t>
            </a:r>
            <a:r>
              <a:rPr lang="nb-NO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post-it</a:t>
            </a:r>
            <a:r>
              <a:rPr lang="nb-NO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-lapper som representerer reflekser, og be dem feste dem på seg selv der de mener refleksen vil være mest effektiv. Dette kan gjøres individuelt eller i par. Når alle er ferdige, kan de bevege seg rundt i klasserommet og se på og diskutere hverandres valg. Dette er en sosial, lærerik og morsom aktivitet!</a:t>
            </a:r>
            <a:endParaRPr lang="nb-NO" dirty="0">
              <a:latin typeface="Helvetica" pitchFamily="2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907AC-0E1B-DB45-828D-E2781D8AB001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8720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21" Type="http://schemas.openxmlformats.org/officeDocument/2006/relationships/image" Target="../media/image20.pn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11" Type="http://schemas.openxmlformats.org/officeDocument/2006/relationships/image" Target="../media/image24.pn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.svg"/><Relationship Id="rId9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.svg"/><Relationship Id="rId9" Type="http://schemas.openxmlformats.org/officeDocument/2006/relationships/image" Target="../media/image3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36.png"/><Relationship Id="rId5" Type="http://schemas.openxmlformats.org/officeDocument/2006/relationships/image" Target="../media/image29.png"/><Relationship Id="rId10" Type="http://schemas.openxmlformats.org/officeDocument/2006/relationships/hyperlink" Target="https://www.barnastrafikklubb.no/media/trym-og-madikken-episode-2/" TargetMode="External"/><Relationship Id="rId4" Type="http://schemas.openxmlformats.org/officeDocument/2006/relationships/image" Target="../media/image2.svg"/><Relationship Id="rId9" Type="http://schemas.openxmlformats.org/officeDocument/2006/relationships/image" Target="../media/image3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42.png"/><Relationship Id="rId3" Type="http://schemas.openxmlformats.org/officeDocument/2006/relationships/image" Target="../media/image1.png"/><Relationship Id="rId7" Type="http://schemas.openxmlformats.org/officeDocument/2006/relationships/image" Target="../media/image38.svg"/><Relationship Id="rId12" Type="http://schemas.openxmlformats.org/officeDocument/2006/relationships/image" Target="../media/image41.svg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0.png"/><Relationship Id="rId5" Type="http://schemas.openxmlformats.org/officeDocument/2006/relationships/image" Target="../media/image2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2.svg"/><Relationship Id="rId9" Type="http://schemas.openxmlformats.org/officeDocument/2006/relationships/image" Target="../media/image26.svg"/><Relationship Id="rId1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50.png"/><Relationship Id="rId5" Type="http://schemas.openxmlformats.org/officeDocument/2006/relationships/image" Target="../media/image29.png"/><Relationship Id="rId10" Type="http://schemas.openxmlformats.org/officeDocument/2006/relationships/image" Target="../media/image49.png"/><Relationship Id="rId4" Type="http://schemas.openxmlformats.org/officeDocument/2006/relationships/image" Target="../media/image2.svg"/><Relationship Id="rId9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10" Type="http://schemas.openxmlformats.org/officeDocument/2006/relationships/image" Target="../media/image53.png"/><Relationship Id="rId4" Type="http://schemas.openxmlformats.org/officeDocument/2006/relationships/image" Target="../media/image2.svg"/><Relationship Id="rId9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8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" y="0"/>
            <a:ext cx="18288001" cy="10326299"/>
            <a:chOff x="1701032" y="0"/>
            <a:chExt cx="24384002" cy="13768398"/>
          </a:xfrm>
        </p:grpSpPr>
        <p:sp>
          <p:nvSpPr>
            <p:cNvPr id="3" name="Freeform 3"/>
            <p:cNvSpPr/>
            <p:nvPr/>
          </p:nvSpPr>
          <p:spPr>
            <a:xfrm>
              <a:off x="1701034" y="3283278"/>
              <a:ext cx="24384000" cy="10485120"/>
            </a:xfrm>
            <a:custGeom>
              <a:avLst/>
              <a:gdLst/>
              <a:ahLst/>
              <a:cxnLst/>
              <a:rect l="l" t="t" r="r" b="b"/>
              <a:pathLst>
                <a:path w="24384000" h="10485120">
                  <a:moveTo>
                    <a:pt x="0" y="0"/>
                  </a:moveTo>
                  <a:lnTo>
                    <a:pt x="24384000" y="0"/>
                  </a:lnTo>
                  <a:lnTo>
                    <a:pt x="24384000" y="10485120"/>
                  </a:lnTo>
                  <a:lnTo>
                    <a:pt x="0" y="10485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4" name="Freeform 4"/>
            <p:cNvSpPr/>
            <p:nvPr/>
          </p:nvSpPr>
          <p:spPr>
            <a:xfrm>
              <a:off x="6655298" y="642242"/>
              <a:ext cx="4031548" cy="2106484"/>
            </a:xfrm>
            <a:custGeom>
              <a:avLst/>
              <a:gdLst/>
              <a:ahLst/>
              <a:cxnLst/>
              <a:rect l="l" t="t" r="r" b="b"/>
              <a:pathLst>
                <a:path w="4031548" h="2106484">
                  <a:moveTo>
                    <a:pt x="0" y="0"/>
                  </a:moveTo>
                  <a:lnTo>
                    <a:pt x="4031548" y="0"/>
                  </a:lnTo>
                  <a:lnTo>
                    <a:pt x="4031548" y="2106484"/>
                  </a:lnTo>
                  <a:lnTo>
                    <a:pt x="0" y="2106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5" name="Freeform 5"/>
            <p:cNvSpPr/>
            <p:nvPr/>
          </p:nvSpPr>
          <p:spPr>
            <a:xfrm>
              <a:off x="2081549" y="1695484"/>
              <a:ext cx="8150996" cy="6140417"/>
            </a:xfrm>
            <a:custGeom>
              <a:avLst/>
              <a:gdLst/>
              <a:ahLst/>
              <a:cxnLst/>
              <a:rect l="l" t="t" r="r" b="b"/>
              <a:pathLst>
                <a:path w="8150996" h="6140417">
                  <a:moveTo>
                    <a:pt x="0" y="0"/>
                  </a:moveTo>
                  <a:lnTo>
                    <a:pt x="8150996" y="0"/>
                  </a:lnTo>
                  <a:lnTo>
                    <a:pt x="8150996" y="6140417"/>
                  </a:lnTo>
                  <a:lnTo>
                    <a:pt x="0" y="61404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6" name="Freeform 6"/>
            <p:cNvSpPr/>
            <p:nvPr/>
          </p:nvSpPr>
          <p:spPr>
            <a:xfrm>
              <a:off x="1701032" y="7934160"/>
              <a:ext cx="6970039" cy="5781840"/>
            </a:xfrm>
            <a:custGeom>
              <a:avLst/>
              <a:gdLst/>
              <a:ahLst/>
              <a:cxnLst/>
              <a:rect l="l" t="t" r="r" b="b"/>
              <a:pathLst>
                <a:path w="7666528" h="5781840">
                  <a:moveTo>
                    <a:pt x="0" y="0"/>
                  </a:moveTo>
                  <a:lnTo>
                    <a:pt x="7666528" y="0"/>
                  </a:lnTo>
                  <a:lnTo>
                    <a:pt x="7666528" y="5781840"/>
                  </a:lnTo>
                  <a:lnTo>
                    <a:pt x="0" y="57818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-9992" r="-1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7" name="Freeform 7"/>
            <p:cNvSpPr/>
            <p:nvPr/>
          </p:nvSpPr>
          <p:spPr>
            <a:xfrm>
              <a:off x="3991144" y="8776254"/>
              <a:ext cx="6695702" cy="4399634"/>
            </a:xfrm>
            <a:custGeom>
              <a:avLst/>
              <a:gdLst/>
              <a:ahLst/>
              <a:cxnLst/>
              <a:rect l="l" t="t" r="r" b="b"/>
              <a:pathLst>
                <a:path w="6695702" h="4399634">
                  <a:moveTo>
                    <a:pt x="0" y="0"/>
                  </a:moveTo>
                  <a:lnTo>
                    <a:pt x="6695702" y="0"/>
                  </a:lnTo>
                  <a:lnTo>
                    <a:pt x="6695702" y="4399634"/>
                  </a:lnTo>
                  <a:lnTo>
                    <a:pt x="0" y="43996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8" name="Freeform 8"/>
            <p:cNvSpPr/>
            <p:nvPr/>
          </p:nvSpPr>
          <p:spPr>
            <a:xfrm>
              <a:off x="12028930" y="564035"/>
              <a:ext cx="8362454" cy="4369382"/>
            </a:xfrm>
            <a:custGeom>
              <a:avLst/>
              <a:gdLst/>
              <a:ahLst/>
              <a:cxnLst/>
              <a:rect l="l" t="t" r="r" b="b"/>
              <a:pathLst>
                <a:path w="8362454" h="4369382">
                  <a:moveTo>
                    <a:pt x="0" y="0"/>
                  </a:moveTo>
                  <a:lnTo>
                    <a:pt x="8362454" y="0"/>
                  </a:lnTo>
                  <a:lnTo>
                    <a:pt x="8362454" y="4369382"/>
                  </a:lnTo>
                  <a:lnTo>
                    <a:pt x="0" y="43693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9" name="Freeform 9"/>
            <p:cNvSpPr/>
            <p:nvPr/>
          </p:nvSpPr>
          <p:spPr>
            <a:xfrm>
              <a:off x="1701033" y="2106484"/>
              <a:ext cx="2820664" cy="6118542"/>
            </a:xfrm>
            <a:custGeom>
              <a:avLst/>
              <a:gdLst/>
              <a:ahLst/>
              <a:cxnLst/>
              <a:rect l="l" t="t" r="r" b="b"/>
              <a:pathLst>
                <a:path w="3293816" h="6118543">
                  <a:moveTo>
                    <a:pt x="0" y="0"/>
                  </a:moveTo>
                  <a:lnTo>
                    <a:pt x="3293816" y="0"/>
                  </a:lnTo>
                  <a:lnTo>
                    <a:pt x="3293816" y="6118543"/>
                  </a:lnTo>
                  <a:lnTo>
                    <a:pt x="0" y="61185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16774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708091" y="7421288"/>
              <a:ext cx="1693976" cy="2384305"/>
            </a:xfrm>
            <a:custGeom>
              <a:avLst/>
              <a:gdLst/>
              <a:ahLst/>
              <a:cxnLst/>
              <a:rect l="l" t="t" r="r" b="b"/>
              <a:pathLst>
                <a:path w="1693976" h="2384305">
                  <a:moveTo>
                    <a:pt x="0" y="0"/>
                  </a:moveTo>
                  <a:lnTo>
                    <a:pt x="1693977" y="0"/>
                  </a:lnTo>
                  <a:lnTo>
                    <a:pt x="1693977" y="2384305"/>
                  </a:lnTo>
                  <a:lnTo>
                    <a:pt x="0" y="2384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8226047" y="6455720"/>
              <a:ext cx="2920376" cy="1478440"/>
            </a:xfrm>
            <a:custGeom>
              <a:avLst/>
              <a:gdLst/>
              <a:ahLst/>
              <a:cxnLst/>
              <a:rect l="l" t="t" r="r" b="b"/>
              <a:pathLst>
                <a:path w="2920376" h="1478440">
                  <a:moveTo>
                    <a:pt x="0" y="0"/>
                  </a:moveTo>
                  <a:lnTo>
                    <a:pt x="2920377" y="0"/>
                  </a:lnTo>
                  <a:lnTo>
                    <a:pt x="2920377" y="1478440"/>
                  </a:lnTo>
                  <a:lnTo>
                    <a:pt x="0" y="1478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12" name="Freeform 12"/>
            <p:cNvSpPr/>
            <p:nvPr/>
          </p:nvSpPr>
          <p:spPr>
            <a:xfrm rot="257269">
              <a:off x="20677989" y="3782506"/>
              <a:ext cx="4315586" cy="2184765"/>
            </a:xfrm>
            <a:custGeom>
              <a:avLst/>
              <a:gdLst/>
              <a:ahLst/>
              <a:cxnLst/>
              <a:rect l="l" t="t" r="r" b="b"/>
              <a:pathLst>
                <a:path w="4315586" h="2184765">
                  <a:moveTo>
                    <a:pt x="0" y="0"/>
                  </a:moveTo>
                  <a:lnTo>
                    <a:pt x="4315585" y="0"/>
                  </a:lnTo>
                  <a:lnTo>
                    <a:pt x="4315585" y="2184766"/>
                  </a:lnTo>
                  <a:lnTo>
                    <a:pt x="0" y="21847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13" name="Freeform 13"/>
            <p:cNvSpPr/>
            <p:nvPr/>
          </p:nvSpPr>
          <p:spPr>
            <a:xfrm rot="388841">
              <a:off x="21524203" y="3453744"/>
              <a:ext cx="3288486" cy="4731635"/>
            </a:xfrm>
            <a:custGeom>
              <a:avLst/>
              <a:gdLst/>
              <a:ahLst/>
              <a:cxnLst/>
              <a:rect l="l" t="t" r="r" b="b"/>
              <a:pathLst>
                <a:path w="3288486" h="4731635">
                  <a:moveTo>
                    <a:pt x="0" y="0"/>
                  </a:moveTo>
                  <a:lnTo>
                    <a:pt x="3288487" y="0"/>
                  </a:lnTo>
                  <a:lnTo>
                    <a:pt x="3288487" y="4731635"/>
                  </a:lnTo>
                  <a:lnTo>
                    <a:pt x="0" y="47316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14" name="Freeform 14"/>
            <p:cNvSpPr/>
            <p:nvPr/>
          </p:nvSpPr>
          <p:spPr>
            <a:xfrm flipH="1">
              <a:off x="20229721" y="10558191"/>
              <a:ext cx="4119773" cy="2097651"/>
            </a:xfrm>
            <a:custGeom>
              <a:avLst/>
              <a:gdLst/>
              <a:ahLst/>
              <a:cxnLst/>
              <a:rect l="l" t="t" r="r" b="b"/>
              <a:pathLst>
                <a:path w="4119773" h="2097651">
                  <a:moveTo>
                    <a:pt x="4119773" y="0"/>
                  </a:moveTo>
                  <a:lnTo>
                    <a:pt x="0" y="0"/>
                  </a:lnTo>
                  <a:lnTo>
                    <a:pt x="0" y="2097651"/>
                  </a:lnTo>
                  <a:lnTo>
                    <a:pt x="4119773" y="2097651"/>
                  </a:lnTo>
                  <a:lnTo>
                    <a:pt x="4119773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3434259" y="5556095"/>
              <a:ext cx="3070237" cy="7382974"/>
            </a:xfrm>
            <a:custGeom>
              <a:avLst/>
              <a:gdLst/>
              <a:ahLst/>
              <a:cxnLst/>
              <a:rect l="l" t="t" r="r" b="b"/>
              <a:pathLst>
                <a:path w="3070237" h="7382974">
                  <a:moveTo>
                    <a:pt x="0" y="0"/>
                  </a:moveTo>
                  <a:lnTo>
                    <a:pt x="3070237" y="0"/>
                  </a:lnTo>
                  <a:lnTo>
                    <a:pt x="3070237" y="7382975"/>
                  </a:lnTo>
                  <a:lnTo>
                    <a:pt x="0" y="73829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4155241" y="9092772"/>
              <a:ext cx="6843688" cy="3464617"/>
            </a:xfrm>
            <a:custGeom>
              <a:avLst/>
              <a:gdLst/>
              <a:ahLst/>
              <a:cxnLst/>
              <a:rect l="l" t="t" r="r" b="b"/>
              <a:pathLst>
                <a:path w="6843688" h="3464617">
                  <a:moveTo>
                    <a:pt x="0" y="0"/>
                  </a:moveTo>
                  <a:lnTo>
                    <a:pt x="6843688" y="0"/>
                  </a:lnTo>
                  <a:lnTo>
                    <a:pt x="6843688" y="3464617"/>
                  </a:lnTo>
                  <a:lnTo>
                    <a:pt x="0" y="34646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4354025" y="7347769"/>
              <a:ext cx="9092775" cy="6101341"/>
            </a:xfrm>
            <a:custGeom>
              <a:avLst/>
              <a:gdLst/>
              <a:ahLst/>
              <a:cxnLst/>
              <a:rect l="l" t="t" r="r" b="b"/>
              <a:pathLst>
                <a:path w="9092775" h="6101341">
                  <a:moveTo>
                    <a:pt x="0" y="0"/>
                  </a:moveTo>
                  <a:lnTo>
                    <a:pt x="9092775" y="0"/>
                  </a:lnTo>
                  <a:lnTo>
                    <a:pt x="9092775" y="6101341"/>
                  </a:lnTo>
                  <a:lnTo>
                    <a:pt x="0" y="61013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1585949" y="0"/>
              <a:ext cx="4031548" cy="2106484"/>
            </a:xfrm>
            <a:custGeom>
              <a:avLst/>
              <a:gdLst/>
              <a:ahLst/>
              <a:cxnLst/>
              <a:rect l="l" t="t" r="r" b="b"/>
              <a:pathLst>
                <a:path w="4031548" h="2106484">
                  <a:moveTo>
                    <a:pt x="0" y="0"/>
                  </a:moveTo>
                  <a:lnTo>
                    <a:pt x="4031547" y="0"/>
                  </a:lnTo>
                  <a:lnTo>
                    <a:pt x="4031547" y="2106484"/>
                  </a:lnTo>
                  <a:lnTo>
                    <a:pt x="0" y="2106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701033" y="8964354"/>
              <a:ext cx="1701035" cy="1682477"/>
            </a:xfrm>
            <a:custGeom>
              <a:avLst/>
              <a:gdLst/>
              <a:ahLst/>
              <a:cxnLst/>
              <a:rect l="l" t="t" r="r" b="b"/>
              <a:pathLst>
                <a:path w="3402068" h="1682477">
                  <a:moveTo>
                    <a:pt x="0" y="0"/>
                  </a:moveTo>
                  <a:lnTo>
                    <a:pt x="3402068" y="0"/>
                  </a:lnTo>
                  <a:lnTo>
                    <a:pt x="3402068" y="1682477"/>
                  </a:lnTo>
                  <a:lnTo>
                    <a:pt x="0" y="16824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 l="-100000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9369088" y="564035"/>
              <a:ext cx="3554671" cy="2165118"/>
            </a:xfrm>
            <a:custGeom>
              <a:avLst/>
              <a:gdLst/>
              <a:ahLst/>
              <a:cxnLst/>
              <a:rect l="l" t="t" r="r" b="b"/>
              <a:pathLst>
                <a:path w="3554671" h="2165118">
                  <a:moveTo>
                    <a:pt x="0" y="0"/>
                  </a:moveTo>
                  <a:lnTo>
                    <a:pt x="3554671" y="0"/>
                  </a:lnTo>
                  <a:lnTo>
                    <a:pt x="3554671" y="2165118"/>
                  </a:lnTo>
                  <a:lnTo>
                    <a:pt x="0" y="21651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21" name="Freeform 21"/>
            <p:cNvSpPr/>
            <p:nvPr/>
          </p:nvSpPr>
          <p:spPr>
            <a:xfrm rot="839138">
              <a:off x="24713434" y="4933417"/>
              <a:ext cx="1095913" cy="1245356"/>
            </a:xfrm>
            <a:custGeom>
              <a:avLst/>
              <a:gdLst/>
              <a:ahLst/>
              <a:cxnLst/>
              <a:rect l="l" t="t" r="r" b="b"/>
              <a:pathLst>
                <a:path w="1095913" h="1245356">
                  <a:moveTo>
                    <a:pt x="0" y="0"/>
                  </a:moveTo>
                  <a:lnTo>
                    <a:pt x="1095913" y="0"/>
                  </a:lnTo>
                  <a:lnTo>
                    <a:pt x="1095913" y="1245356"/>
                  </a:lnTo>
                  <a:lnTo>
                    <a:pt x="0" y="12453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22" name="Freeform 22"/>
            <p:cNvSpPr/>
            <p:nvPr/>
          </p:nvSpPr>
          <p:spPr>
            <a:xfrm rot="-637518">
              <a:off x="17636620" y="6565506"/>
              <a:ext cx="2682180" cy="895177"/>
            </a:xfrm>
            <a:custGeom>
              <a:avLst/>
              <a:gdLst/>
              <a:ahLst/>
              <a:cxnLst/>
              <a:rect l="l" t="t" r="r" b="b"/>
              <a:pathLst>
                <a:path w="2682180" h="895177">
                  <a:moveTo>
                    <a:pt x="0" y="0"/>
                  </a:moveTo>
                  <a:lnTo>
                    <a:pt x="2682180" y="0"/>
                  </a:lnTo>
                  <a:lnTo>
                    <a:pt x="2682180" y="895177"/>
                  </a:lnTo>
                  <a:lnTo>
                    <a:pt x="0" y="8951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3434259" y="1370369"/>
              <a:ext cx="5143302" cy="17341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080"/>
                </a:lnSpc>
                <a:spcBef>
                  <a:spcPct val="0"/>
                </a:spcBef>
              </a:pPr>
              <a:r>
                <a:rPr lang="en-US" sz="7200" b="1">
                  <a:solidFill>
                    <a:srgbClr val="0B82D3"/>
                  </a:solidFill>
                  <a:latin typeface="ITC Stone Sans Std Bold"/>
                  <a:ea typeface="ITC Stone Sans Std Bold"/>
                  <a:cs typeface="ITC Stone Sans Std Bold"/>
                  <a:sym typeface="ITC Stone Sans Std Bold"/>
                </a:rPr>
                <a:t>BARNAS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2596336" y="2529128"/>
              <a:ext cx="6761857" cy="1211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 b="1">
                  <a:solidFill>
                    <a:srgbClr val="E30E19"/>
                  </a:solidFill>
                  <a:latin typeface="ITC Stone Sans Std Bold"/>
                  <a:ea typeface="ITC Stone Sans Std Bold"/>
                  <a:cs typeface="ITC Stone Sans Std Bold"/>
                  <a:sym typeface="ITC Stone Sans Std Bold"/>
                </a:rPr>
                <a:t>TRAFIKKLUBB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3149836" y="3469166"/>
              <a:ext cx="6709320" cy="5757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00"/>
                </a:lnSpc>
              </a:pPr>
              <a:r>
                <a:rPr lang="en-US" sz="2500" spc="57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rPr>
                <a:t>FRA TRYGG TRAFIKK</a:t>
              </a:r>
            </a:p>
          </p:txBody>
        </p:sp>
        <p:sp>
          <p:nvSpPr>
            <p:cNvPr id="26" name="Freeform 26"/>
            <p:cNvSpPr/>
            <p:nvPr/>
          </p:nvSpPr>
          <p:spPr>
            <a:xfrm>
              <a:off x="18447344" y="901146"/>
              <a:ext cx="2820340" cy="2333890"/>
            </a:xfrm>
            <a:custGeom>
              <a:avLst/>
              <a:gdLst/>
              <a:ahLst/>
              <a:cxnLst/>
              <a:rect l="l" t="t" r="r" b="b"/>
              <a:pathLst>
                <a:path w="2820340" h="2333890">
                  <a:moveTo>
                    <a:pt x="0" y="0"/>
                  </a:moveTo>
                  <a:lnTo>
                    <a:pt x="2820340" y="0"/>
                  </a:lnTo>
                  <a:lnTo>
                    <a:pt x="2820340" y="2333890"/>
                  </a:lnTo>
                  <a:lnTo>
                    <a:pt x="0" y="23338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/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3EAE04FF-456A-E031-7AF1-8B1B364E9569}"/>
              </a:ext>
            </a:extLst>
          </p:cNvPr>
          <p:cNvSpPr txBox="1"/>
          <p:nvPr/>
        </p:nvSpPr>
        <p:spPr>
          <a:xfrm>
            <a:off x="15426392" y="390083"/>
            <a:ext cx="19816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400" dirty="0">
                <a:latin typeface="Helvetica Light" panose="020B0403020202020204" pitchFamily="34" charset="0"/>
              </a:rPr>
              <a:t>1.-2. trinn</a:t>
            </a:r>
          </a:p>
          <a:p>
            <a:pPr algn="ctr"/>
            <a:r>
              <a:rPr lang="nb-NO" sz="2400" dirty="0">
                <a:latin typeface="Helvetica Light" panose="020B0403020202020204" pitchFamily="34" charset="0"/>
              </a:rPr>
              <a:t>Læringsøkt 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8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81970"/>
            <a:ext cx="18288000" cy="10615550"/>
            <a:chOff x="1331675" y="0"/>
            <a:chExt cx="24384000" cy="14154066"/>
          </a:xfrm>
        </p:grpSpPr>
        <p:sp>
          <p:nvSpPr>
            <p:cNvPr id="3" name="Freeform 3"/>
            <p:cNvSpPr/>
            <p:nvPr/>
          </p:nvSpPr>
          <p:spPr>
            <a:xfrm>
              <a:off x="1331675" y="3668946"/>
              <a:ext cx="24384000" cy="10485120"/>
            </a:xfrm>
            <a:custGeom>
              <a:avLst/>
              <a:gdLst/>
              <a:ahLst/>
              <a:cxnLst/>
              <a:rect l="l" t="t" r="r" b="b"/>
              <a:pathLst>
                <a:path w="24384000" h="10485120">
                  <a:moveTo>
                    <a:pt x="0" y="0"/>
                  </a:moveTo>
                  <a:lnTo>
                    <a:pt x="24384000" y="0"/>
                  </a:lnTo>
                  <a:lnTo>
                    <a:pt x="24384000" y="10485120"/>
                  </a:lnTo>
                  <a:lnTo>
                    <a:pt x="0" y="10485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b-NO" dirty="0"/>
            </a:p>
          </p:txBody>
        </p:sp>
        <p:sp>
          <p:nvSpPr>
            <p:cNvPr id="4" name="Freeform 4"/>
            <p:cNvSpPr/>
            <p:nvPr/>
          </p:nvSpPr>
          <p:spPr>
            <a:xfrm>
              <a:off x="18953361" y="0"/>
              <a:ext cx="6762314" cy="6762314"/>
            </a:xfrm>
            <a:custGeom>
              <a:avLst/>
              <a:gdLst/>
              <a:ahLst/>
              <a:cxnLst/>
              <a:rect l="l" t="t" r="r" b="b"/>
              <a:pathLst>
                <a:path w="6762314" h="6762314">
                  <a:moveTo>
                    <a:pt x="0" y="0"/>
                  </a:moveTo>
                  <a:lnTo>
                    <a:pt x="6762314" y="0"/>
                  </a:lnTo>
                  <a:lnTo>
                    <a:pt x="6762314" y="6762314"/>
                  </a:lnTo>
                  <a:lnTo>
                    <a:pt x="0" y="67623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b-NO" dirty="0"/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4386495" y="3008558"/>
              <a:ext cx="18400963" cy="9835930"/>
              <a:chOff x="0" y="0"/>
              <a:chExt cx="3634758" cy="19429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634758" cy="1942900"/>
              </a:xfrm>
              <a:custGeom>
                <a:avLst/>
                <a:gdLst/>
                <a:ahLst/>
                <a:cxnLst/>
                <a:rect l="l" t="t" r="r" b="b"/>
                <a:pathLst>
                  <a:path w="3634758" h="1942900">
                    <a:moveTo>
                      <a:pt x="0" y="0"/>
                    </a:moveTo>
                    <a:lnTo>
                      <a:pt x="3634758" y="0"/>
                    </a:lnTo>
                    <a:lnTo>
                      <a:pt x="3634758" y="1942900"/>
                    </a:lnTo>
                    <a:lnTo>
                      <a:pt x="0" y="1942900"/>
                    </a:ln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nb-NO" dirty="0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3634758" cy="2019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  <a:endParaRPr lang="nb-NO" dirty="0"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20245114" y="925746"/>
              <a:ext cx="4178808" cy="5486400"/>
            </a:xfrm>
            <a:custGeom>
              <a:avLst/>
              <a:gdLst/>
              <a:ahLst/>
              <a:cxnLst/>
              <a:rect l="l" t="t" r="r" b="b"/>
              <a:pathLst>
                <a:path w="4178808" h="5486400">
                  <a:moveTo>
                    <a:pt x="0" y="0"/>
                  </a:moveTo>
                  <a:lnTo>
                    <a:pt x="4178808" y="0"/>
                  </a:lnTo>
                  <a:lnTo>
                    <a:pt x="417880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b-NO" dirty="0"/>
            </a:p>
          </p:txBody>
        </p:sp>
        <p:sp>
          <p:nvSpPr>
            <p:cNvPr id="9" name="Freeform 9"/>
            <p:cNvSpPr/>
            <p:nvPr/>
          </p:nvSpPr>
          <p:spPr>
            <a:xfrm>
              <a:off x="14981201" y="10908363"/>
              <a:ext cx="9753600" cy="2064512"/>
            </a:xfrm>
            <a:custGeom>
              <a:avLst/>
              <a:gdLst/>
              <a:ahLst/>
              <a:cxnLst/>
              <a:rect l="l" t="t" r="r" b="b"/>
              <a:pathLst>
                <a:path w="9753600" h="2064512">
                  <a:moveTo>
                    <a:pt x="0" y="0"/>
                  </a:moveTo>
                  <a:lnTo>
                    <a:pt x="9753600" y="0"/>
                  </a:lnTo>
                  <a:lnTo>
                    <a:pt x="9753600" y="2064512"/>
                  </a:lnTo>
                  <a:lnTo>
                    <a:pt x="0" y="206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b-NO" dirty="0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3198300" y="11638875"/>
              <a:ext cx="2291549" cy="1896304"/>
            </a:xfrm>
            <a:custGeom>
              <a:avLst/>
              <a:gdLst/>
              <a:ahLst/>
              <a:cxnLst/>
              <a:rect l="l" t="t" r="r" b="b"/>
              <a:pathLst>
                <a:path w="2291549" h="1896304">
                  <a:moveTo>
                    <a:pt x="0" y="0"/>
                  </a:moveTo>
                  <a:lnTo>
                    <a:pt x="2291550" y="0"/>
                  </a:lnTo>
                  <a:lnTo>
                    <a:pt x="2291550" y="1896304"/>
                  </a:lnTo>
                  <a:lnTo>
                    <a:pt x="0" y="18963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nb-NO" dirty="0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331675" y="10908363"/>
              <a:ext cx="8421925" cy="2064512"/>
            </a:xfrm>
            <a:custGeom>
              <a:avLst/>
              <a:gdLst/>
              <a:ahLst/>
              <a:cxnLst/>
              <a:rect l="l" t="t" r="r" b="b"/>
              <a:pathLst>
                <a:path w="9753600" h="2064512">
                  <a:moveTo>
                    <a:pt x="0" y="0"/>
                  </a:moveTo>
                  <a:lnTo>
                    <a:pt x="9753600" y="0"/>
                  </a:lnTo>
                  <a:lnTo>
                    <a:pt x="9753600" y="2064512"/>
                  </a:lnTo>
                  <a:lnTo>
                    <a:pt x="0" y="206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-15812"/>
              </a:stretch>
            </a:blipFill>
          </p:spPr>
          <p:txBody>
            <a:bodyPr/>
            <a:lstStyle/>
            <a:p>
              <a:endParaRPr lang="nb-NO" dirty="0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6793332" y="10908363"/>
              <a:ext cx="9753600" cy="2064512"/>
            </a:xfrm>
            <a:custGeom>
              <a:avLst/>
              <a:gdLst/>
              <a:ahLst/>
              <a:cxnLst/>
              <a:rect l="l" t="t" r="r" b="b"/>
              <a:pathLst>
                <a:path w="9753600" h="2064512">
                  <a:moveTo>
                    <a:pt x="0" y="0"/>
                  </a:moveTo>
                  <a:lnTo>
                    <a:pt x="9753600" y="0"/>
                  </a:lnTo>
                  <a:lnTo>
                    <a:pt x="9753600" y="2064512"/>
                  </a:lnTo>
                  <a:lnTo>
                    <a:pt x="0" y="206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b-NO" dirty="0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746825" y="2516539"/>
              <a:ext cx="8006775" cy="10819966"/>
            </a:xfrm>
            <a:custGeom>
              <a:avLst/>
              <a:gdLst/>
              <a:ahLst/>
              <a:cxnLst/>
              <a:rect l="l" t="t" r="r" b="b"/>
              <a:pathLst>
                <a:path w="8006775" h="10819966">
                  <a:moveTo>
                    <a:pt x="0" y="0"/>
                  </a:moveTo>
                  <a:lnTo>
                    <a:pt x="8006775" y="0"/>
                  </a:lnTo>
                  <a:lnTo>
                    <a:pt x="8006775" y="10819967"/>
                  </a:lnTo>
                  <a:lnTo>
                    <a:pt x="0" y="10819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nb-NO" dirty="0"/>
            </a:p>
          </p:txBody>
        </p:sp>
      </p:grp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EBBBDF01-60CF-892B-5D1F-E94450731854}"/>
              </a:ext>
            </a:extLst>
          </p:cNvPr>
          <p:cNvSpPr txBox="1"/>
          <p:nvPr/>
        </p:nvSpPr>
        <p:spPr>
          <a:xfrm>
            <a:off x="6312554" y="3507055"/>
            <a:ext cx="7746870" cy="3874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19"/>
              </a:lnSpc>
              <a:spcBef>
                <a:spcPct val="0"/>
              </a:spcBef>
            </a:pPr>
            <a:r>
              <a:rPr lang="nb-NO" sz="3600" spc="429" dirty="0">
                <a:solidFill>
                  <a:srgbClr val="000000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I løpet av økten skal elevene bli kjent med begrepet «refleks» og få forståelse for hvorfor og hvordan vi bruker den.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8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0" y="751012"/>
            <a:ext cx="18296297" cy="9563144"/>
            <a:chOff x="-478699" y="0"/>
            <a:chExt cx="24395063" cy="12750858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478699" y="2265737"/>
              <a:ext cx="24384000" cy="10485121"/>
            </a:xfrm>
            <a:custGeom>
              <a:avLst/>
              <a:gdLst/>
              <a:ahLst/>
              <a:cxnLst/>
              <a:rect l="l" t="t" r="r" b="b"/>
              <a:pathLst>
                <a:path w="24384000" h="10485120">
                  <a:moveTo>
                    <a:pt x="0" y="0"/>
                  </a:moveTo>
                  <a:lnTo>
                    <a:pt x="24384000" y="0"/>
                  </a:lnTo>
                  <a:lnTo>
                    <a:pt x="24384000" y="10485120"/>
                  </a:lnTo>
                  <a:lnTo>
                    <a:pt x="0" y="10485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grpSp>
          <p:nvGrpSpPr>
            <p:cNvPr id="4" name="Group 4"/>
            <p:cNvGrpSpPr>
              <a:grpSpLocks noGrp="1" noUngrp="1" noRot="1" noMove="1" noResize="1"/>
            </p:cNvGrpSpPr>
            <p:nvPr/>
          </p:nvGrpSpPr>
          <p:grpSpPr>
            <a:xfrm>
              <a:off x="1371600" y="1737781"/>
              <a:ext cx="21640800" cy="9589827"/>
              <a:chOff x="0" y="0"/>
              <a:chExt cx="4274726" cy="1894287"/>
            </a:xfrm>
          </p:grpSpPr>
          <p:sp>
            <p:nvSpPr>
              <p:cNvPr id="5" name="Freeform 5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4274726" cy="1894287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1894287">
                    <a:moveTo>
                      <a:pt x="0" y="0"/>
                    </a:moveTo>
                    <a:lnTo>
                      <a:pt x="4274726" y="0"/>
                    </a:lnTo>
                    <a:lnTo>
                      <a:pt x="4274726" y="1894287"/>
                    </a:lnTo>
                    <a:lnTo>
                      <a:pt x="0" y="1894287"/>
                    </a:ln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6" name="TextBox 6"/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-76200"/>
                <a:ext cx="4274726" cy="197048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  <a:endParaRPr/>
              </a:p>
            </p:txBody>
          </p:sp>
        </p:grpSp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162764" y="9347200"/>
              <a:ext cx="9753600" cy="2064512"/>
            </a:xfrm>
            <a:custGeom>
              <a:avLst/>
              <a:gdLst/>
              <a:ahLst/>
              <a:cxnLst/>
              <a:rect l="l" t="t" r="r" b="b"/>
              <a:pathLst>
                <a:path w="9753600" h="2064512">
                  <a:moveTo>
                    <a:pt x="0" y="0"/>
                  </a:moveTo>
                  <a:lnTo>
                    <a:pt x="9753600" y="0"/>
                  </a:lnTo>
                  <a:lnTo>
                    <a:pt x="9753600" y="2064512"/>
                  </a:lnTo>
                  <a:lnTo>
                    <a:pt x="0" y="206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>
            <a:xfrm>
              <a:off x="21321329" y="9959261"/>
              <a:ext cx="2291549" cy="1896304"/>
            </a:xfrm>
            <a:custGeom>
              <a:avLst/>
              <a:gdLst/>
              <a:ahLst/>
              <a:cxnLst/>
              <a:rect l="l" t="t" r="r" b="b"/>
              <a:pathLst>
                <a:path w="2291549" h="1896304">
                  <a:moveTo>
                    <a:pt x="0" y="0"/>
                  </a:moveTo>
                  <a:lnTo>
                    <a:pt x="2291550" y="0"/>
                  </a:lnTo>
                  <a:lnTo>
                    <a:pt x="2291550" y="1896304"/>
                  </a:lnTo>
                  <a:lnTo>
                    <a:pt x="0" y="18963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9" name="Freeform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2639" y="9347200"/>
              <a:ext cx="9753600" cy="2064512"/>
            </a:xfrm>
            <a:custGeom>
              <a:avLst/>
              <a:gdLst/>
              <a:ahLst/>
              <a:cxnLst/>
              <a:rect l="l" t="t" r="r" b="b"/>
              <a:pathLst>
                <a:path w="9753600" h="2064512">
                  <a:moveTo>
                    <a:pt x="0" y="0"/>
                  </a:moveTo>
                  <a:lnTo>
                    <a:pt x="9753600" y="0"/>
                  </a:lnTo>
                  <a:lnTo>
                    <a:pt x="9753600" y="2064512"/>
                  </a:lnTo>
                  <a:lnTo>
                    <a:pt x="0" y="206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10" name="Freeform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766292" y="9347200"/>
              <a:ext cx="9753600" cy="2064512"/>
            </a:xfrm>
            <a:custGeom>
              <a:avLst/>
              <a:gdLst/>
              <a:ahLst/>
              <a:cxnLst/>
              <a:rect l="l" t="t" r="r" b="b"/>
              <a:pathLst>
                <a:path w="9753600" h="2064512">
                  <a:moveTo>
                    <a:pt x="0" y="0"/>
                  </a:moveTo>
                  <a:lnTo>
                    <a:pt x="9753600" y="0"/>
                  </a:lnTo>
                  <a:lnTo>
                    <a:pt x="9753600" y="2064512"/>
                  </a:lnTo>
                  <a:lnTo>
                    <a:pt x="0" y="206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grpSp>
          <p:nvGrpSpPr>
            <p:cNvPr id="11" name="Group 11"/>
            <p:cNvGrpSpPr>
              <a:grpSpLocks noGrp="1" noUngrp="1" noRot="1" noMove="1" noResize="1"/>
            </p:cNvGrpSpPr>
            <p:nvPr/>
          </p:nvGrpSpPr>
          <p:grpSpPr>
            <a:xfrm>
              <a:off x="1371600" y="0"/>
              <a:ext cx="21640800" cy="1340513"/>
              <a:chOff x="0" y="0"/>
              <a:chExt cx="4274726" cy="264793"/>
            </a:xfrm>
          </p:grpSpPr>
          <p:sp>
            <p:nvSpPr>
              <p:cNvPr id="12" name="Freeform 12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4274726" cy="264793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64793">
                    <a:moveTo>
                      <a:pt x="0" y="0"/>
                    </a:moveTo>
                    <a:lnTo>
                      <a:pt x="4274726" y="0"/>
                    </a:lnTo>
                    <a:lnTo>
                      <a:pt x="4274726" y="264793"/>
                    </a:lnTo>
                    <a:lnTo>
                      <a:pt x="0" y="264793"/>
                    </a:ln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" name="TextBox 13"/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-76200"/>
                <a:ext cx="4274726" cy="3409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  <a:endParaRPr dirty="0"/>
              </a:p>
            </p:txBody>
          </p:sp>
        </p:grpSp>
      </p:grp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32A3F96E-D45F-FD71-D978-939867DA2007}"/>
              </a:ext>
            </a:extLst>
          </p:cNvPr>
          <p:cNvSpPr txBox="1"/>
          <p:nvPr/>
        </p:nvSpPr>
        <p:spPr>
          <a:xfrm>
            <a:off x="7630556" y="950608"/>
            <a:ext cx="37449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000" b="1" dirty="0">
                <a:latin typeface="Helvetica" pitchFamily="2" charset="0"/>
              </a:rPr>
              <a:t>LÆRINGSMÅL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EA42909F-6619-07F7-3914-3C222D0094AC}"/>
              </a:ext>
            </a:extLst>
          </p:cNvPr>
          <p:cNvSpPr txBox="1"/>
          <p:nvPr/>
        </p:nvSpPr>
        <p:spPr>
          <a:xfrm>
            <a:off x="2492387" y="2463054"/>
            <a:ext cx="15125937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nb-NO" sz="3500" dirty="0">
                <a:latin typeface="Helvetica Light" panose="020B0403020202020204" pitchFamily="34" charset="0"/>
              </a:rPr>
              <a:t>Eleven kan forklare hva en refleks er og hvorfor det er viktig å bruke den.</a:t>
            </a:r>
          </a:p>
          <a:p>
            <a:pPr>
              <a:spcBef>
                <a:spcPct val="0"/>
              </a:spcBef>
            </a:pPr>
            <a:endParaRPr lang="nb-NO" sz="3500" dirty="0">
              <a:latin typeface="Helvetica Light" panose="020B0403020202020204" pitchFamily="34" charset="0"/>
            </a:endParaRPr>
          </a:p>
          <a:p>
            <a:pPr>
              <a:spcBef>
                <a:spcPct val="0"/>
              </a:spcBef>
            </a:pPr>
            <a:r>
              <a:rPr lang="nb-NO" sz="3500" dirty="0">
                <a:latin typeface="Helvetica Light" panose="020B0403020202020204" pitchFamily="34" charset="0"/>
              </a:rPr>
              <a:t>Eleven kan beskrive hvordan en refleks gjør oss synlige i mørket.</a:t>
            </a:r>
          </a:p>
          <a:p>
            <a:pPr>
              <a:spcBef>
                <a:spcPct val="0"/>
              </a:spcBef>
            </a:pPr>
            <a:endParaRPr lang="nb-NO" sz="3500" dirty="0">
              <a:latin typeface="Helvetica Light" panose="020B0403020202020204" pitchFamily="34" charset="0"/>
            </a:endParaRPr>
          </a:p>
          <a:p>
            <a:pPr>
              <a:spcBef>
                <a:spcPct val="0"/>
              </a:spcBef>
            </a:pPr>
            <a:r>
              <a:rPr lang="nb-NO" sz="3500" dirty="0">
                <a:latin typeface="Helvetica Light" panose="020B0403020202020204" pitchFamily="34" charset="0"/>
              </a:rPr>
              <a:t>Eleven kan vise hvor på kroppen og klærne det er lurt å feste refleksen.</a:t>
            </a:r>
            <a:endParaRPr lang="en-US" sz="3500" spc="250" dirty="0">
              <a:solidFill>
                <a:srgbClr val="3C3D43"/>
              </a:solidFill>
              <a:latin typeface="Helvetica Light" panose="020B0403020202020204" pitchFamily="34" charset="0"/>
              <a:ea typeface="Helvetica"/>
              <a:cs typeface="Helvetica"/>
              <a:sym typeface="Helvetica"/>
            </a:endParaRPr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81067C6A-3EC7-20C9-89C8-1F8298F0ACA6}"/>
              </a:ext>
            </a:extLst>
          </p:cNvPr>
          <p:cNvSpPr/>
          <p:nvPr/>
        </p:nvSpPr>
        <p:spPr>
          <a:xfrm>
            <a:off x="1738850" y="2439565"/>
            <a:ext cx="685836" cy="650687"/>
          </a:xfrm>
          <a:custGeom>
            <a:avLst/>
            <a:gdLst/>
            <a:ahLst/>
            <a:cxnLst/>
            <a:rect l="l" t="t" r="r" b="b"/>
            <a:pathLst>
              <a:path w="685836" h="650687">
                <a:moveTo>
                  <a:pt x="0" y="0"/>
                </a:moveTo>
                <a:lnTo>
                  <a:pt x="685836" y="0"/>
                </a:lnTo>
                <a:lnTo>
                  <a:pt x="685836" y="650687"/>
                </a:lnTo>
                <a:lnTo>
                  <a:pt x="0" y="6506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endParaRPr lang="nb-NO"/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BCB36EE3-DD62-4E52-341A-6BF68601F48C}"/>
              </a:ext>
            </a:extLst>
          </p:cNvPr>
          <p:cNvSpPr/>
          <p:nvPr/>
        </p:nvSpPr>
        <p:spPr>
          <a:xfrm>
            <a:off x="1740665" y="3476857"/>
            <a:ext cx="685836" cy="650687"/>
          </a:xfrm>
          <a:custGeom>
            <a:avLst/>
            <a:gdLst/>
            <a:ahLst/>
            <a:cxnLst/>
            <a:rect l="l" t="t" r="r" b="b"/>
            <a:pathLst>
              <a:path w="685836" h="650687">
                <a:moveTo>
                  <a:pt x="0" y="0"/>
                </a:moveTo>
                <a:lnTo>
                  <a:pt x="685836" y="0"/>
                </a:lnTo>
                <a:lnTo>
                  <a:pt x="685836" y="650687"/>
                </a:lnTo>
                <a:lnTo>
                  <a:pt x="0" y="6506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endParaRPr lang="nb-NO"/>
          </a:p>
        </p:txBody>
      </p:sp>
      <p:sp>
        <p:nvSpPr>
          <p:cNvPr id="19" name="Freeform 14">
            <a:extLst>
              <a:ext uri="{FF2B5EF4-FFF2-40B4-BE49-F238E27FC236}">
                <a16:creationId xmlns:a16="http://schemas.microsoft.com/office/drawing/2014/main" id="{2545EB05-CD4E-5593-B5CB-AB2F89A221CF}"/>
              </a:ext>
            </a:extLst>
          </p:cNvPr>
          <p:cNvSpPr/>
          <p:nvPr/>
        </p:nvSpPr>
        <p:spPr>
          <a:xfrm>
            <a:off x="1795087" y="4523511"/>
            <a:ext cx="685836" cy="650687"/>
          </a:xfrm>
          <a:custGeom>
            <a:avLst/>
            <a:gdLst/>
            <a:ahLst/>
            <a:cxnLst/>
            <a:rect l="l" t="t" r="r" b="b"/>
            <a:pathLst>
              <a:path w="685836" h="650687">
                <a:moveTo>
                  <a:pt x="0" y="0"/>
                </a:moveTo>
                <a:lnTo>
                  <a:pt x="685836" y="0"/>
                </a:lnTo>
                <a:lnTo>
                  <a:pt x="685836" y="650687"/>
                </a:lnTo>
                <a:lnTo>
                  <a:pt x="0" y="6506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endParaRPr lang="nb-NO"/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D4355752-31C8-7690-3549-0EF5BBF8F431}"/>
              </a:ext>
            </a:extLst>
          </p:cNvPr>
          <p:cNvSpPr txBox="1"/>
          <p:nvPr/>
        </p:nvSpPr>
        <p:spPr>
          <a:xfrm>
            <a:off x="1795087" y="5855269"/>
            <a:ext cx="9366667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500" b="1" dirty="0">
                <a:latin typeface="Helvetica" pitchFamily="2" charset="0"/>
              </a:rPr>
              <a:t>Fag: </a:t>
            </a:r>
            <a:r>
              <a:rPr lang="nb-NO" sz="3500" dirty="0">
                <a:latin typeface="Helvetica Light" panose="020B0403020202020204" pitchFamily="34" charset="0"/>
              </a:rPr>
              <a:t>norsk, samfunnsfag, kroppsøving</a:t>
            </a:r>
          </a:p>
          <a:p>
            <a:r>
              <a:rPr lang="nb-NO" sz="3500" b="1" dirty="0">
                <a:latin typeface="Helvetica" pitchFamily="2" charset="0"/>
              </a:rPr>
              <a:t>Ferdigheter: </a:t>
            </a:r>
            <a:r>
              <a:rPr lang="nb-NO" sz="3500" dirty="0">
                <a:latin typeface="Helvetica Light" panose="020B0403020202020204" pitchFamily="34" charset="0"/>
              </a:rPr>
              <a:t>muntlige og skriftlige ferdigheter</a:t>
            </a:r>
          </a:p>
          <a:p>
            <a:r>
              <a:rPr lang="nb-NO" sz="3500" b="1" dirty="0">
                <a:latin typeface="Helvetica" pitchFamily="2" charset="0"/>
              </a:rPr>
              <a:t>Overordnet tema: </a:t>
            </a:r>
            <a:r>
              <a:rPr lang="nb-NO" sz="3500" dirty="0">
                <a:latin typeface="Helvetica Light" panose="020B0403020202020204" pitchFamily="34" charset="0"/>
              </a:rPr>
              <a:t>folkehelse og livsmestring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8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28700"/>
            <a:ext cx="18288000" cy="9404879"/>
            <a:chOff x="0" y="0"/>
            <a:chExt cx="24384000" cy="12539839"/>
          </a:xfrm>
        </p:grpSpPr>
        <p:sp>
          <p:nvSpPr>
            <p:cNvPr id="3" name="Freeform 3"/>
            <p:cNvSpPr/>
            <p:nvPr/>
          </p:nvSpPr>
          <p:spPr>
            <a:xfrm>
              <a:off x="0" y="2054719"/>
              <a:ext cx="24384000" cy="10485120"/>
            </a:xfrm>
            <a:custGeom>
              <a:avLst/>
              <a:gdLst/>
              <a:ahLst/>
              <a:cxnLst/>
              <a:rect l="l" t="t" r="r" b="b"/>
              <a:pathLst>
                <a:path w="24384000" h="10485120">
                  <a:moveTo>
                    <a:pt x="0" y="0"/>
                  </a:moveTo>
                  <a:lnTo>
                    <a:pt x="24384000" y="0"/>
                  </a:lnTo>
                  <a:lnTo>
                    <a:pt x="24384000" y="10485120"/>
                  </a:lnTo>
                  <a:lnTo>
                    <a:pt x="0" y="10485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b-NO" dirty="0"/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1371600" y="0"/>
              <a:ext cx="21640800" cy="10972800"/>
              <a:chOff x="0" y="0"/>
              <a:chExt cx="4274726" cy="216746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274726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167467">
                    <a:moveTo>
                      <a:pt x="0" y="0"/>
                    </a:moveTo>
                    <a:lnTo>
                      <a:pt x="4274726" y="0"/>
                    </a:lnTo>
                    <a:lnTo>
                      <a:pt x="4274726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nb-NO" dirty="0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4274726" cy="224366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  <a:endParaRPr lang="nb-NO" dirty="0"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14162764" y="8992392"/>
              <a:ext cx="9753600" cy="2064512"/>
            </a:xfrm>
            <a:custGeom>
              <a:avLst/>
              <a:gdLst/>
              <a:ahLst/>
              <a:cxnLst/>
              <a:rect l="l" t="t" r="r" b="b"/>
              <a:pathLst>
                <a:path w="9753600" h="2064512">
                  <a:moveTo>
                    <a:pt x="0" y="0"/>
                  </a:moveTo>
                  <a:lnTo>
                    <a:pt x="9753600" y="0"/>
                  </a:lnTo>
                  <a:lnTo>
                    <a:pt x="9753600" y="2064512"/>
                  </a:lnTo>
                  <a:lnTo>
                    <a:pt x="0" y="206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b-NO" dirty="0"/>
            </a:p>
          </p:txBody>
        </p:sp>
        <p:sp>
          <p:nvSpPr>
            <p:cNvPr id="8" name="Freeform 8"/>
            <p:cNvSpPr/>
            <p:nvPr/>
          </p:nvSpPr>
          <p:spPr>
            <a:xfrm>
              <a:off x="21866625" y="10024648"/>
              <a:ext cx="2291549" cy="1896304"/>
            </a:xfrm>
            <a:custGeom>
              <a:avLst/>
              <a:gdLst/>
              <a:ahLst/>
              <a:cxnLst/>
              <a:rect l="l" t="t" r="r" b="b"/>
              <a:pathLst>
                <a:path w="2291549" h="1896304">
                  <a:moveTo>
                    <a:pt x="0" y="0"/>
                  </a:moveTo>
                  <a:lnTo>
                    <a:pt x="2291550" y="0"/>
                  </a:lnTo>
                  <a:lnTo>
                    <a:pt x="2291550" y="1896304"/>
                  </a:lnTo>
                  <a:lnTo>
                    <a:pt x="0" y="18963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nb-NO" dirty="0"/>
            </a:p>
          </p:txBody>
        </p:sp>
        <p:sp>
          <p:nvSpPr>
            <p:cNvPr id="9" name="Freeform 9"/>
            <p:cNvSpPr/>
            <p:nvPr/>
          </p:nvSpPr>
          <p:spPr>
            <a:xfrm>
              <a:off x="982639" y="8992392"/>
              <a:ext cx="9753600" cy="2064512"/>
            </a:xfrm>
            <a:custGeom>
              <a:avLst/>
              <a:gdLst/>
              <a:ahLst/>
              <a:cxnLst/>
              <a:rect l="l" t="t" r="r" b="b"/>
              <a:pathLst>
                <a:path w="9753600" h="2064512">
                  <a:moveTo>
                    <a:pt x="0" y="0"/>
                  </a:moveTo>
                  <a:lnTo>
                    <a:pt x="9753600" y="0"/>
                  </a:lnTo>
                  <a:lnTo>
                    <a:pt x="9753600" y="2064512"/>
                  </a:lnTo>
                  <a:lnTo>
                    <a:pt x="0" y="206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b-NO" dirty="0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9766292" y="8992392"/>
              <a:ext cx="9753600" cy="2064512"/>
            </a:xfrm>
            <a:custGeom>
              <a:avLst/>
              <a:gdLst/>
              <a:ahLst/>
              <a:cxnLst/>
              <a:rect l="l" t="t" r="r" b="b"/>
              <a:pathLst>
                <a:path w="9753600" h="2064512">
                  <a:moveTo>
                    <a:pt x="0" y="0"/>
                  </a:moveTo>
                  <a:lnTo>
                    <a:pt x="9753600" y="0"/>
                  </a:lnTo>
                  <a:lnTo>
                    <a:pt x="9753600" y="2064512"/>
                  </a:lnTo>
                  <a:lnTo>
                    <a:pt x="0" y="206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b-NO" dirty="0"/>
            </a:p>
          </p:txBody>
        </p:sp>
      </p:grpSp>
      <p:sp>
        <p:nvSpPr>
          <p:cNvPr id="13" name="Freeform 13">
            <a:extLst>
              <a:ext uri="{FF2B5EF4-FFF2-40B4-BE49-F238E27FC236}">
                <a16:creationId xmlns:a16="http://schemas.microsoft.com/office/drawing/2014/main" id="{ECEDF434-07A0-39A4-64AB-7302931517A1}"/>
              </a:ext>
            </a:extLst>
          </p:cNvPr>
          <p:cNvSpPr/>
          <p:nvPr/>
        </p:nvSpPr>
        <p:spPr>
          <a:xfrm>
            <a:off x="8581063" y="1506594"/>
            <a:ext cx="7462578" cy="4309639"/>
          </a:xfrm>
          <a:custGeom>
            <a:avLst/>
            <a:gdLst/>
            <a:ahLst/>
            <a:cxnLst/>
            <a:rect l="l" t="t" r="r" b="b"/>
            <a:pathLst>
              <a:path w="7462578" h="4309639">
                <a:moveTo>
                  <a:pt x="0" y="0"/>
                </a:moveTo>
                <a:lnTo>
                  <a:pt x="7462577" y="0"/>
                </a:lnTo>
                <a:lnTo>
                  <a:pt x="7462577" y="4309639"/>
                </a:lnTo>
                <a:lnTo>
                  <a:pt x="0" y="43096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 dirty="0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9023E37F-3A3C-2F49-B523-DBF1FC2462A7}"/>
              </a:ext>
            </a:extLst>
          </p:cNvPr>
          <p:cNvSpPr txBox="1"/>
          <p:nvPr/>
        </p:nvSpPr>
        <p:spPr>
          <a:xfrm>
            <a:off x="10137322" y="2043918"/>
            <a:ext cx="5387931" cy="3772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nb-NO" sz="2800" spc="250" dirty="0">
                <a:solidFill>
                  <a:srgbClr val="3C3D43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Se episode 2 av </a:t>
            </a:r>
            <a:r>
              <a:rPr lang="nb-NO" sz="2800" i="1" spc="250" dirty="0">
                <a:solidFill>
                  <a:srgbClr val="3C3D43"/>
                </a:solidFill>
                <a:latin typeface="Helvetica Oblique" pitchFamily="2" charset="0"/>
                <a:ea typeface="Helvetica Bold"/>
                <a:cs typeface="Helvetica Bold"/>
                <a:sym typeface="Helvetica Bold"/>
                <a:hlinkClick r:id="rId10"/>
              </a:rPr>
              <a:t>“Trym og Madikken midt i trafikken”,</a:t>
            </a:r>
            <a:r>
              <a:rPr lang="nb-NO" sz="2800" i="1" spc="250" dirty="0">
                <a:solidFill>
                  <a:srgbClr val="3C3D43"/>
                </a:solidFill>
                <a:latin typeface="Helvetica Oblique" pitchFamily="2" charset="0"/>
                <a:ea typeface="Helvetica"/>
                <a:cs typeface="Helvetica"/>
                <a:sym typeface="Helvetica"/>
                <a:hlinkClick r:id="rId10"/>
              </a:rPr>
              <a:t> </a:t>
            </a:r>
            <a:r>
              <a:rPr lang="nb-NO" sz="2800" spc="250" dirty="0">
                <a:solidFill>
                  <a:srgbClr val="3C3D43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hvor onkel Snorre skal lære seg å bruke refleks! </a:t>
            </a:r>
          </a:p>
          <a:p>
            <a:pPr algn="ctr">
              <a:lnSpc>
                <a:spcPts val="4900"/>
              </a:lnSpc>
            </a:pPr>
            <a:r>
              <a:rPr lang="nb-NO" sz="2800" i="1" spc="250" dirty="0">
                <a:solidFill>
                  <a:srgbClr val="3C3D43"/>
                </a:solidFill>
                <a:latin typeface="Helvetica Oblique" pitchFamily="2" charset="0"/>
                <a:ea typeface="Helvetica"/>
                <a:cs typeface="Helvetica"/>
                <a:sym typeface="Helvetica"/>
              </a:rPr>
              <a:t>Hva tror du skjer?</a:t>
            </a:r>
          </a:p>
          <a:p>
            <a:pPr algn="ctr">
              <a:lnSpc>
                <a:spcPct val="150000"/>
              </a:lnSpc>
            </a:pPr>
            <a:endParaRPr lang="nb-NO" sz="2600" dirty="0"/>
          </a:p>
        </p:txBody>
      </p:sp>
      <p:pic>
        <p:nvPicPr>
          <p:cNvPr id="15" name="Bilde 14" descr="Et bilde som inneholder tekst, Reklametavle, skjermbilde, tre&#10;&#10;Automatisk generert beskrivelse">
            <a:hlinkClick r:id="rId10"/>
            <a:extLst>
              <a:ext uri="{FF2B5EF4-FFF2-40B4-BE49-F238E27FC236}">
                <a16:creationId xmlns:a16="http://schemas.microsoft.com/office/drawing/2014/main" id="{EB292048-9323-3DF7-17EA-F04CCF98FF1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47" b="27888"/>
          <a:stretch/>
        </p:blipFill>
        <p:spPr>
          <a:xfrm>
            <a:off x="976555" y="1327076"/>
            <a:ext cx="11340382" cy="6640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8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-1505654" y="655500"/>
            <a:ext cx="19793654" cy="9778079"/>
            <a:chOff x="0" y="551554"/>
            <a:chExt cx="26391538" cy="13037439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007538" y="3103873"/>
              <a:ext cx="24384000" cy="10485120"/>
            </a:xfrm>
            <a:custGeom>
              <a:avLst/>
              <a:gdLst/>
              <a:ahLst/>
              <a:cxnLst/>
              <a:rect l="l" t="t" r="r" b="b"/>
              <a:pathLst>
                <a:path w="24384000" h="10485120">
                  <a:moveTo>
                    <a:pt x="0" y="0"/>
                  </a:moveTo>
                  <a:lnTo>
                    <a:pt x="24384000" y="0"/>
                  </a:lnTo>
                  <a:lnTo>
                    <a:pt x="24384000" y="10485120"/>
                  </a:lnTo>
                  <a:lnTo>
                    <a:pt x="0" y="10485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grpSp>
          <p:nvGrpSpPr>
            <p:cNvPr id="4" name="Group 4"/>
            <p:cNvGrpSpPr>
              <a:grpSpLocks noGrp="1" noUngrp="1" noRot="1" noMove="1" noResize="1"/>
            </p:cNvGrpSpPr>
            <p:nvPr/>
          </p:nvGrpSpPr>
          <p:grpSpPr>
            <a:xfrm>
              <a:off x="10900571" y="663392"/>
              <a:ext cx="14119367" cy="12925600"/>
              <a:chOff x="0" y="-76200"/>
              <a:chExt cx="2789011" cy="2553205"/>
            </a:xfrm>
          </p:grpSpPr>
          <p:sp>
            <p:nvSpPr>
              <p:cNvPr id="5" name="Freeform 5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2789011" cy="2477005"/>
              </a:xfrm>
              <a:custGeom>
                <a:avLst/>
                <a:gdLst/>
                <a:ahLst/>
                <a:cxnLst/>
                <a:rect l="l" t="t" r="r" b="b"/>
                <a:pathLst>
                  <a:path w="2789011" h="2438400">
                    <a:moveTo>
                      <a:pt x="0" y="0"/>
                    </a:moveTo>
                    <a:lnTo>
                      <a:pt x="2789011" y="0"/>
                    </a:lnTo>
                    <a:lnTo>
                      <a:pt x="2789011" y="2438400"/>
                    </a:lnTo>
                    <a:lnTo>
                      <a:pt x="0" y="2438400"/>
                    </a:ln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6" name="TextBox 6"/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-76200"/>
                <a:ext cx="2789011" cy="25146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  <a:endParaRPr/>
              </a:p>
            </p:txBody>
          </p:sp>
        </p:grpSp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874163" y="11073801"/>
              <a:ext cx="2291549" cy="1896304"/>
            </a:xfrm>
            <a:custGeom>
              <a:avLst/>
              <a:gdLst/>
              <a:ahLst/>
              <a:cxnLst/>
              <a:rect l="l" t="t" r="r" b="b"/>
              <a:pathLst>
                <a:path w="2291549" h="1896304">
                  <a:moveTo>
                    <a:pt x="0" y="0"/>
                  </a:moveTo>
                  <a:lnTo>
                    <a:pt x="2291550" y="0"/>
                  </a:lnTo>
                  <a:lnTo>
                    <a:pt x="2291550" y="1896305"/>
                  </a:lnTo>
                  <a:lnTo>
                    <a:pt x="0" y="1896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8" name="Freeform 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-3951951">
              <a:off x="6303963" y="2050017"/>
              <a:ext cx="7243323" cy="4246398"/>
            </a:xfrm>
            <a:custGeom>
              <a:avLst/>
              <a:gdLst/>
              <a:ahLst/>
              <a:cxnLst/>
              <a:rect l="l" t="t" r="r" b="b"/>
              <a:pathLst>
                <a:path w="7243323" h="4246398">
                  <a:moveTo>
                    <a:pt x="0" y="0"/>
                  </a:moveTo>
                  <a:lnTo>
                    <a:pt x="7243323" y="0"/>
                  </a:lnTo>
                  <a:lnTo>
                    <a:pt x="7243323" y="4246399"/>
                  </a:lnTo>
                  <a:lnTo>
                    <a:pt x="0" y="424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9" name="Freeform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1544793"/>
              <a:ext cx="7630053" cy="7630053"/>
            </a:xfrm>
            <a:custGeom>
              <a:avLst/>
              <a:gdLst/>
              <a:ahLst/>
              <a:cxnLst/>
              <a:rect l="l" t="t" r="r" b="b"/>
              <a:pathLst>
                <a:path w="7630053" h="7630053">
                  <a:moveTo>
                    <a:pt x="0" y="0"/>
                  </a:moveTo>
                  <a:lnTo>
                    <a:pt x="7630053" y="0"/>
                  </a:lnTo>
                  <a:lnTo>
                    <a:pt x="7630053" y="7630053"/>
                  </a:lnTo>
                  <a:lnTo>
                    <a:pt x="0" y="76300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10" name="Freeform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547320" y="2853921"/>
              <a:ext cx="4082733" cy="6320925"/>
            </a:xfrm>
            <a:custGeom>
              <a:avLst/>
              <a:gdLst/>
              <a:ahLst/>
              <a:cxnLst/>
              <a:rect l="l" t="t" r="r" b="b"/>
              <a:pathLst>
                <a:path w="4082733" h="6320925">
                  <a:moveTo>
                    <a:pt x="0" y="0"/>
                  </a:moveTo>
                  <a:lnTo>
                    <a:pt x="4082733" y="0"/>
                  </a:lnTo>
                  <a:lnTo>
                    <a:pt x="4082733" y="6320925"/>
                  </a:lnTo>
                  <a:lnTo>
                    <a:pt x="0" y="63209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11" name="Freeform 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233364" y="9074989"/>
              <a:ext cx="9753600" cy="4504391"/>
            </a:xfrm>
            <a:custGeom>
              <a:avLst/>
              <a:gdLst/>
              <a:ahLst/>
              <a:cxnLst/>
              <a:rect l="l" t="t" r="r" b="b"/>
              <a:pathLst>
                <a:path w="9753600" h="4504390">
                  <a:moveTo>
                    <a:pt x="0" y="0"/>
                  </a:moveTo>
                  <a:lnTo>
                    <a:pt x="9753600" y="0"/>
                  </a:lnTo>
                  <a:lnTo>
                    <a:pt x="9753600" y="4504390"/>
                  </a:lnTo>
                  <a:lnTo>
                    <a:pt x="0" y="45043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12" name="Freeform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61400" y="7774992"/>
              <a:ext cx="7639964" cy="5782541"/>
            </a:xfrm>
            <a:custGeom>
              <a:avLst/>
              <a:gdLst/>
              <a:ahLst/>
              <a:cxnLst/>
              <a:rect l="l" t="t" r="r" b="b"/>
              <a:pathLst>
                <a:path w="7639964" h="5782542">
                  <a:moveTo>
                    <a:pt x="0" y="0"/>
                  </a:moveTo>
                  <a:lnTo>
                    <a:pt x="7639964" y="0"/>
                  </a:lnTo>
                  <a:lnTo>
                    <a:pt x="7639964" y="5782542"/>
                  </a:lnTo>
                  <a:lnTo>
                    <a:pt x="0" y="57825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nb-NO" dirty="0"/>
            </a:p>
          </p:txBody>
        </p:sp>
      </p:grp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73430829-48F4-AA35-3806-CAFD605E323F}"/>
              </a:ext>
            </a:extLst>
          </p:cNvPr>
          <p:cNvSpPr txBox="1"/>
          <p:nvPr/>
        </p:nvSpPr>
        <p:spPr>
          <a:xfrm>
            <a:off x="163877" y="692899"/>
            <a:ext cx="5646566" cy="1425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800" spc="250" dirty="0">
                <a:solidFill>
                  <a:schemeClr val="bg1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Har du sett </a:t>
            </a:r>
            <a:r>
              <a:rPr lang="en-US" sz="2800" spc="250" dirty="0" err="1">
                <a:solidFill>
                  <a:schemeClr val="bg1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noen</a:t>
            </a:r>
            <a:r>
              <a:rPr lang="en-US" sz="2800" spc="250" dirty="0">
                <a:solidFill>
                  <a:schemeClr val="bg1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 av </a:t>
            </a:r>
            <a:r>
              <a:rPr lang="en-US" sz="2800" spc="250" dirty="0" err="1">
                <a:solidFill>
                  <a:schemeClr val="bg1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disse</a:t>
            </a:r>
            <a:r>
              <a:rPr lang="en-US" sz="2800" spc="250" dirty="0">
                <a:solidFill>
                  <a:schemeClr val="bg1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 </a:t>
            </a:r>
            <a:r>
              <a:rPr lang="en-US" sz="2800" spc="250" dirty="0" err="1">
                <a:solidFill>
                  <a:schemeClr val="bg1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før</a:t>
            </a:r>
            <a:r>
              <a:rPr lang="en-US" sz="2800" spc="250" dirty="0">
                <a:solidFill>
                  <a:schemeClr val="bg1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? </a:t>
            </a:r>
            <a:r>
              <a:rPr lang="en-US" sz="2800" spc="250" dirty="0" err="1">
                <a:solidFill>
                  <a:schemeClr val="bg1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Så</a:t>
            </a:r>
            <a:r>
              <a:rPr lang="en-US" sz="2800" spc="250" dirty="0">
                <a:solidFill>
                  <a:schemeClr val="bg1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 du </a:t>
            </a:r>
            <a:r>
              <a:rPr lang="en-US" sz="2800" spc="250" dirty="0" err="1">
                <a:solidFill>
                  <a:schemeClr val="bg1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noen</a:t>
            </a:r>
            <a:r>
              <a:rPr lang="en-US" sz="2800" spc="250" dirty="0">
                <a:solidFill>
                  <a:schemeClr val="bg1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 av de </a:t>
            </a:r>
            <a:r>
              <a:rPr lang="en-US" sz="2800" spc="250" dirty="0" err="1">
                <a:solidFill>
                  <a:schemeClr val="bg1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i</a:t>
            </a:r>
            <a:r>
              <a:rPr lang="en-US" sz="2800" spc="250" dirty="0">
                <a:solidFill>
                  <a:schemeClr val="bg1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 </a:t>
            </a:r>
            <a:r>
              <a:rPr lang="en-US" sz="2800" spc="250" dirty="0" err="1">
                <a:solidFill>
                  <a:schemeClr val="bg1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videoen</a:t>
            </a:r>
            <a:r>
              <a:rPr lang="en-US" sz="2800" spc="250" dirty="0">
                <a:solidFill>
                  <a:schemeClr val="bg1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 om </a:t>
            </a:r>
            <a:r>
              <a:rPr lang="en-US" sz="2800" spc="250" dirty="0" err="1">
                <a:solidFill>
                  <a:schemeClr val="bg1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onkel</a:t>
            </a:r>
            <a:r>
              <a:rPr lang="en-US" sz="2800" spc="250" dirty="0">
                <a:solidFill>
                  <a:schemeClr val="bg1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 Snorre?</a:t>
            </a:r>
          </a:p>
        </p:txBody>
      </p:sp>
      <p:pic>
        <p:nvPicPr>
          <p:cNvPr id="22" name="Bilde 21">
            <a:extLst>
              <a:ext uri="{FF2B5EF4-FFF2-40B4-BE49-F238E27FC236}">
                <a16:creationId xmlns:a16="http://schemas.microsoft.com/office/drawing/2014/main" id="{8247E0DB-85F7-F650-1925-D587456532D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291" y="7286465"/>
            <a:ext cx="4622800" cy="2654300"/>
          </a:xfrm>
          <a:prstGeom prst="rect">
            <a:avLst/>
          </a:prstGeom>
        </p:spPr>
      </p:pic>
      <p:pic>
        <p:nvPicPr>
          <p:cNvPr id="26" name="Bilde 25">
            <a:extLst>
              <a:ext uri="{FF2B5EF4-FFF2-40B4-BE49-F238E27FC236}">
                <a16:creationId xmlns:a16="http://schemas.microsoft.com/office/drawing/2014/main" id="{25C83962-F407-EA81-706A-8BE1416090A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3551" y="1818578"/>
            <a:ext cx="3225800" cy="4254500"/>
          </a:xfrm>
          <a:prstGeom prst="rect">
            <a:avLst/>
          </a:prstGeom>
        </p:spPr>
      </p:pic>
      <p:pic>
        <p:nvPicPr>
          <p:cNvPr id="30" name="Bilde 29">
            <a:extLst>
              <a:ext uri="{FF2B5EF4-FFF2-40B4-BE49-F238E27FC236}">
                <a16:creationId xmlns:a16="http://schemas.microsoft.com/office/drawing/2014/main" id="{6CAF93AE-D830-4CBC-1BD2-F69C7DC8AFC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828" y="1402622"/>
            <a:ext cx="4263884" cy="5263654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B46AF04F-7503-8422-0B4B-3C24DBA6794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5955">
            <a:off x="10589720" y="7704045"/>
            <a:ext cx="5648793" cy="10378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8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0" y="803671"/>
            <a:ext cx="18288000" cy="9629908"/>
            <a:chOff x="0" y="0"/>
            <a:chExt cx="24384000" cy="12839878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2354758"/>
              <a:ext cx="24384000" cy="10485120"/>
            </a:xfrm>
            <a:custGeom>
              <a:avLst/>
              <a:gdLst/>
              <a:ahLst/>
              <a:cxnLst/>
              <a:rect l="l" t="t" r="r" b="b"/>
              <a:pathLst>
                <a:path w="24384000" h="10485120">
                  <a:moveTo>
                    <a:pt x="0" y="0"/>
                  </a:moveTo>
                  <a:lnTo>
                    <a:pt x="24384000" y="0"/>
                  </a:lnTo>
                  <a:lnTo>
                    <a:pt x="24384000" y="10485120"/>
                  </a:lnTo>
                  <a:lnTo>
                    <a:pt x="0" y="10485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grpSp>
          <p:nvGrpSpPr>
            <p:cNvPr id="4" name="Group 4"/>
            <p:cNvGrpSpPr>
              <a:grpSpLocks noGrp="1" noUngrp="1" noRot="1" noMove="1" noResize="1"/>
            </p:cNvGrpSpPr>
            <p:nvPr/>
          </p:nvGrpSpPr>
          <p:grpSpPr>
            <a:xfrm>
              <a:off x="1371600" y="1683012"/>
              <a:ext cx="10408495" cy="9589827"/>
              <a:chOff x="0" y="0"/>
              <a:chExt cx="2055999" cy="1894287"/>
            </a:xfrm>
          </p:grpSpPr>
          <p:sp>
            <p:nvSpPr>
              <p:cNvPr id="5" name="Freeform 5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2055999" cy="1894287"/>
              </a:xfrm>
              <a:custGeom>
                <a:avLst/>
                <a:gdLst/>
                <a:ahLst/>
                <a:cxnLst/>
                <a:rect l="l" t="t" r="r" b="b"/>
                <a:pathLst>
                  <a:path w="2055999" h="1894287">
                    <a:moveTo>
                      <a:pt x="0" y="0"/>
                    </a:moveTo>
                    <a:lnTo>
                      <a:pt x="2055999" y="0"/>
                    </a:lnTo>
                    <a:lnTo>
                      <a:pt x="2055999" y="1894287"/>
                    </a:lnTo>
                    <a:lnTo>
                      <a:pt x="0" y="1894287"/>
                    </a:ln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6" name="TextBox 6"/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-76200"/>
                <a:ext cx="2055999" cy="197048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>
              <a:grpSpLocks noGrp="1" noUngrp="1" noRot="1" noMove="1" noResize="1"/>
            </p:cNvGrpSpPr>
            <p:nvPr/>
          </p:nvGrpSpPr>
          <p:grpSpPr>
            <a:xfrm>
              <a:off x="12603905" y="1683012"/>
              <a:ext cx="10408495" cy="9589827"/>
              <a:chOff x="0" y="0"/>
              <a:chExt cx="2055999" cy="1894287"/>
            </a:xfrm>
          </p:grpSpPr>
          <p:sp>
            <p:nvSpPr>
              <p:cNvPr id="8" name="Freeform 8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2055999" cy="1894287"/>
              </a:xfrm>
              <a:custGeom>
                <a:avLst/>
                <a:gdLst/>
                <a:ahLst/>
                <a:cxnLst/>
                <a:rect l="l" t="t" r="r" b="b"/>
                <a:pathLst>
                  <a:path w="2055999" h="1894287">
                    <a:moveTo>
                      <a:pt x="0" y="0"/>
                    </a:moveTo>
                    <a:lnTo>
                      <a:pt x="2055999" y="0"/>
                    </a:lnTo>
                    <a:lnTo>
                      <a:pt x="2055999" y="1894287"/>
                    </a:lnTo>
                    <a:lnTo>
                      <a:pt x="0" y="1894287"/>
                    </a:ln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9" name="TextBox 9"/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-76200"/>
                <a:ext cx="2055999" cy="197048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  <a:endParaRPr/>
              </a:p>
            </p:txBody>
          </p:sp>
        </p:grpSp>
        <p:sp>
          <p:nvSpPr>
            <p:cNvPr id="10" name="Freeform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162764" y="9292430"/>
              <a:ext cx="9753600" cy="2064512"/>
            </a:xfrm>
            <a:custGeom>
              <a:avLst/>
              <a:gdLst/>
              <a:ahLst/>
              <a:cxnLst/>
              <a:rect l="l" t="t" r="r" b="b"/>
              <a:pathLst>
                <a:path w="9753600" h="2064512">
                  <a:moveTo>
                    <a:pt x="0" y="0"/>
                  </a:moveTo>
                  <a:lnTo>
                    <a:pt x="9753600" y="0"/>
                  </a:lnTo>
                  <a:lnTo>
                    <a:pt x="9753600" y="2064512"/>
                  </a:lnTo>
                  <a:lnTo>
                    <a:pt x="0" y="206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11" name="Freeform 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866625" y="10324686"/>
              <a:ext cx="2291549" cy="1896304"/>
            </a:xfrm>
            <a:custGeom>
              <a:avLst/>
              <a:gdLst/>
              <a:ahLst/>
              <a:cxnLst/>
              <a:rect l="l" t="t" r="r" b="b"/>
              <a:pathLst>
                <a:path w="2291549" h="1896304">
                  <a:moveTo>
                    <a:pt x="0" y="0"/>
                  </a:moveTo>
                  <a:lnTo>
                    <a:pt x="2291550" y="0"/>
                  </a:lnTo>
                  <a:lnTo>
                    <a:pt x="2291550" y="1896305"/>
                  </a:lnTo>
                  <a:lnTo>
                    <a:pt x="0" y="1896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12" name="Freeform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2639" y="9292430"/>
              <a:ext cx="9753600" cy="2064512"/>
            </a:xfrm>
            <a:custGeom>
              <a:avLst/>
              <a:gdLst/>
              <a:ahLst/>
              <a:cxnLst/>
              <a:rect l="l" t="t" r="r" b="b"/>
              <a:pathLst>
                <a:path w="9753600" h="2064512">
                  <a:moveTo>
                    <a:pt x="0" y="0"/>
                  </a:moveTo>
                  <a:lnTo>
                    <a:pt x="9753600" y="0"/>
                  </a:lnTo>
                  <a:lnTo>
                    <a:pt x="9753600" y="2064512"/>
                  </a:lnTo>
                  <a:lnTo>
                    <a:pt x="0" y="206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13" name="Freeform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766292" y="9292430"/>
              <a:ext cx="9753600" cy="2064512"/>
            </a:xfrm>
            <a:custGeom>
              <a:avLst/>
              <a:gdLst/>
              <a:ahLst/>
              <a:cxnLst/>
              <a:rect l="l" t="t" r="r" b="b"/>
              <a:pathLst>
                <a:path w="9753600" h="2064512">
                  <a:moveTo>
                    <a:pt x="0" y="0"/>
                  </a:moveTo>
                  <a:lnTo>
                    <a:pt x="9753600" y="0"/>
                  </a:lnTo>
                  <a:lnTo>
                    <a:pt x="9753600" y="2064512"/>
                  </a:lnTo>
                  <a:lnTo>
                    <a:pt x="0" y="206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grpSp>
          <p:nvGrpSpPr>
            <p:cNvPr id="14" name="Group 14"/>
            <p:cNvGrpSpPr>
              <a:grpSpLocks noGrp="1" noUngrp="1" noRot="1" noMove="1" noResize="1"/>
            </p:cNvGrpSpPr>
            <p:nvPr/>
          </p:nvGrpSpPr>
          <p:grpSpPr>
            <a:xfrm>
              <a:off x="1371600" y="0"/>
              <a:ext cx="10407176" cy="1340513"/>
              <a:chOff x="0" y="0"/>
              <a:chExt cx="2055738" cy="264793"/>
            </a:xfrm>
          </p:grpSpPr>
          <p:sp>
            <p:nvSpPr>
              <p:cNvPr id="15" name="Freeform 15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2055738" cy="264793"/>
              </a:xfrm>
              <a:custGeom>
                <a:avLst/>
                <a:gdLst/>
                <a:ahLst/>
                <a:cxnLst/>
                <a:rect l="l" t="t" r="r" b="b"/>
                <a:pathLst>
                  <a:path w="2055738" h="264793">
                    <a:moveTo>
                      <a:pt x="0" y="0"/>
                    </a:moveTo>
                    <a:lnTo>
                      <a:pt x="2055738" y="0"/>
                    </a:lnTo>
                    <a:lnTo>
                      <a:pt x="2055738" y="264793"/>
                    </a:lnTo>
                    <a:lnTo>
                      <a:pt x="0" y="264793"/>
                    </a:ln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6" name="TextBox 16"/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-76200"/>
                <a:ext cx="2055738" cy="3409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>
              <a:grpSpLocks noGrp="1" noUngrp="1" noRot="1" noMove="1" noResize="1"/>
            </p:cNvGrpSpPr>
            <p:nvPr/>
          </p:nvGrpSpPr>
          <p:grpSpPr>
            <a:xfrm>
              <a:off x="12605224" y="0"/>
              <a:ext cx="10407176" cy="1340513"/>
              <a:chOff x="0" y="0"/>
              <a:chExt cx="2055738" cy="264793"/>
            </a:xfrm>
          </p:grpSpPr>
          <p:sp>
            <p:nvSpPr>
              <p:cNvPr id="18" name="Freeform 18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2055738" cy="264793"/>
              </a:xfrm>
              <a:custGeom>
                <a:avLst/>
                <a:gdLst/>
                <a:ahLst/>
                <a:cxnLst/>
                <a:rect l="l" t="t" r="r" b="b"/>
                <a:pathLst>
                  <a:path w="2055738" h="264793">
                    <a:moveTo>
                      <a:pt x="0" y="0"/>
                    </a:moveTo>
                    <a:lnTo>
                      <a:pt x="2055738" y="0"/>
                    </a:lnTo>
                    <a:lnTo>
                      <a:pt x="2055738" y="264793"/>
                    </a:lnTo>
                    <a:lnTo>
                      <a:pt x="0" y="264793"/>
                    </a:ln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9" name="TextBox 19"/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-76200"/>
                <a:ext cx="2055738" cy="3409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  <a:endParaRPr/>
              </a:p>
            </p:txBody>
          </p:sp>
        </p:grpSp>
      </p:grpSp>
      <p:sp>
        <p:nvSpPr>
          <p:cNvPr id="20" name="Freeform 16">
            <a:extLst>
              <a:ext uri="{FF2B5EF4-FFF2-40B4-BE49-F238E27FC236}">
                <a16:creationId xmlns:a16="http://schemas.microsoft.com/office/drawing/2014/main" id="{8F77FBC2-27BD-E581-CC35-CAE54D366B5F}"/>
              </a:ext>
            </a:extLst>
          </p:cNvPr>
          <p:cNvSpPr/>
          <p:nvPr/>
        </p:nvSpPr>
        <p:spPr>
          <a:xfrm>
            <a:off x="11201400" y="2065930"/>
            <a:ext cx="4767564" cy="5732542"/>
          </a:xfrm>
          <a:custGeom>
            <a:avLst/>
            <a:gdLst/>
            <a:ahLst/>
            <a:cxnLst/>
            <a:rect l="l" t="t" r="r" b="b"/>
            <a:pathLst>
              <a:path w="4767564" h="5732542">
                <a:moveTo>
                  <a:pt x="0" y="0"/>
                </a:moveTo>
                <a:lnTo>
                  <a:pt x="4767564" y="0"/>
                </a:lnTo>
                <a:lnTo>
                  <a:pt x="4767564" y="5732542"/>
                </a:lnTo>
                <a:lnTo>
                  <a:pt x="0" y="573254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21" name="Freeform 17">
            <a:extLst>
              <a:ext uri="{FF2B5EF4-FFF2-40B4-BE49-F238E27FC236}">
                <a16:creationId xmlns:a16="http://schemas.microsoft.com/office/drawing/2014/main" id="{0A1B2768-5D79-F8D5-5798-4B2C3DE0E532}"/>
              </a:ext>
            </a:extLst>
          </p:cNvPr>
          <p:cNvSpPr/>
          <p:nvPr/>
        </p:nvSpPr>
        <p:spPr>
          <a:xfrm flipH="1">
            <a:off x="3059688" y="2478480"/>
            <a:ext cx="3744395" cy="4625089"/>
          </a:xfrm>
          <a:custGeom>
            <a:avLst/>
            <a:gdLst/>
            <a:ahLst/>
            <a:cxnLst/>
            <a:rect l="l" t="t" r="r" b="b"/>
            <a:pathLst>
              <a:path w="3744395" h="4625089">
                <a:moveTo>
                  <a:pt x="3744395" y="0"/>
                </a:moveTo>
                <a:lnTo>
                  <a:pt x="0" y="0"/>
                </a:lnTo>
                <a:lnTo>
                  <a:pt x="0" y="4625090"/>
                </a:lnTo>
                <a:lnTo>
                  <a:pt x="3744395" y="4625090"/>
                </a:lnTo>
                <a:lnTo>
                  <a:pt x="3744395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22" name="Freeform 20">
            <a:extLst>
              <a:ext uri="{FF2B5EF4-FFF2-40B4-BE49-F238E27FC236}">
                <a16:creationId xmlns:a16="http://schemas.microsoft.com/office/drawing/2014/main" id="{C3F6C996-8E3D-8AB5-ADF3-FCAC225BB3C7}"/>
              </a:ext>
            </a:extLst>
          </p:cNvPr>
          <p:cNvSpPr/>
          <p:nvPr/>
        </p:nvSpPr>
        <p:spPr>
          <a:xfrm>
            <a:off x="1851850" y="5816785"/>
            <a:ext cx="1505256" cy="1981686"/>
          </a:xfrm>
          <a:custGeom>
            <a:avLst/>
            <a:gdLst/>
            <a:ahLst/>
            <a:cxnLst/>
            <a:rect l="l" t="t" r="r" b="b"/>
            <a:pathLst>
              <a:path w="1505256" h="1981686">
                <a:moveTo>
                  <a:pt x="0" y="0"/>
                </a:moveTo>
                <a:lnTo>
                  <a:pt x="1505255" y="0"/>
                </a:lnTo>
                <a:lnTo>
                  <a:pt x="1505255" y="1981687"/>
                </a:lnTo>
                <a:lnTo>
                  <a:pt x="0" y="198168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23" name="Freeform 21">
            <a:extLst>
              <a:ext uri="{FF2B5EF4-FFF2-40B4-BE49-F238E27FC236}">
                <a16:creationId xmlns:a16="http://schemas.microsoft.com/office/drawing/2014/main" id="{394E3597-2308-2BF5-401A-122F56A58C41}"/>
              </a:ext>
            </a:extLst>
          </p:cNvPr>
          <p:cNvSpPr/>
          <p:nvPr/>
        </p:nvSpPr>
        <p:spPr>
          <a:xfrm flipH="1">
            <a:off x="14925669" y="5662115"/>
            <a:ext cx="2217527" cy="2364312"/>
          </a:xfrm>
          <a:custGeom>
            <a:avLst/>
            <a:gdLst/>
            <a:ahLst/>
            <a:cxnLst/>
            <a:rect l="l" t="t" r="r" b="b"/>
            <a:pathLst>
              <a:path w="2217527" h="2364312">
                <a:moveTo>
                  <a:pt x="2217528" y="0"/>
                </a:moveTo>
                <a:lnTo>
                  <a:pt x="0" y="0"/>
                </a:lnTo>
                <a:lnTo>
                  <a:pt x="0" y="2364312"/>
                </a:lnTo>
                <a:lnTo>
                  <a:pt x="2217528" y="2364312"/>
                </a:lnTo>
                <a:lnTo>
                  <a:pt x="2217528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24" name="Freeform 19">
            <a:extLst>
              <a:ext uri="{FF2B5EF4-FFF2-40B4-BE49-F238E27FC236}">
                <a16:creationId xmlns:a16="http://schemas.microsoft.com/office/drawing/2014/main" id="{78FC6BE1-02C9-0CF1-887E-6691BEF63990}"/>
              </a:ext>
            </a:extLst>
          </p:cNvPr>
          <p:cNvSpPr/>
          <p:nvPr/>
        </p:nvSpPr>
        <p:spPr>
          <a:xfrm>
            <a:off x="6647647" y="2182336"/>
            <a:ext cx="4992706" cy="2608689"/>
          </a:xfrm>
          <a:custGeom>
            <a:avLst/>
            <a:gdLst/>
            <a:ahLst/>
            <a:cxnLst/>
            <a:rect l="l" t="t" r="r" b="b"/>
            <a:pathLst>
              <a:path w="4992706" h="2608689">
                <a:moveTo>
                  <a:pt x="0" y="0"/>
                </a:moveTo>
                <a:lnTo>
                  <a:pt x="4992706" y="0"/>
                </a:lnTo>
                <a:lnTo>
                  <a:pt x="4992706" y="2608689"/>
                </a:lnTo>
                <a:lnTo>
                  <a:pt x="0" y="260868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25" name="TextBox 23">
            <a:extLst>
              <a:ext uri="{FF2B5EF4-FFF2-40B4-BE49-F238E27FC236}">
                <a16:creationId xmlns:a16="http://schemas.microsoft.com/office/drawing/2014/main" id="{D436FA11-AA8C-CE38-097E-E72ABFAAA942}"/>
              </a:ext>
            </a:extLst>
          </p:cNvPr>
          <p:cNvSpPr txBox="1"/>
          <p:nvPr/>
        </p:nvSpPr>
        <p:spPr>
          <a:xfrm>
            <a:off x="7309884" y="2922093"/>
            <a:ext cx="3668231" cy="1327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 spc="25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Snakk med personen ved siden av deg. Hva tror dere?</a:t>
            </a: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779E96BF-8D27-E51E-628B-3A9FFA4F44EA}"/>
              </a:ext>
            </a:extLst>
          </p:cNvPr>
          <p:cNvSpPr txBox="1"/>
          <p:nvPr/>
        </p:nvSpPr>
        <p:spPr>
          <a:xfrm>
            <a:off x="3392740" y="952420"/>
            <a:ext cx="32640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000" b="1" dirty="0">
                <a:latin typeface="Helvetica" pitchFamily="2" charset="0"/>
              </a:rPr>
              <a:t>Hva gjør at...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27FEA7C2-B4AD-2D6C-E809-501CEC863AFD}"/>
              </a:ext>
            </a:extLst>
          </p:cNvPr>
          <p:cNvSpPr txBox="1"/>
          <p:nvPr/>
        </p:nvSpPr>
        <p:spPr>
          <a:xfrm>
            <a:off x="11110786" y="965623"/>
            <a:ext cx="4948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000" b="1" dirty="0">
                <a:latin typeface="Helvetica" pitchFamily="2" charset="0"/>
              </a:rPr>
              <a:t>... refleksene lyser?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82D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FE3AF9-CE38-20CF-545C-68916FB007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7036D0A-1C08-9F03-1309-00EA2194575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751012"/>
            <a:ext cx="18477655" cy="9563144"/>
            <a:chOff x="-478699" y="0"/>
            <a:chExt cx="24636873" cy="1275085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83828CA-4E3D-474D-9B3A-A2B0CA21B19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478699" y="2265737"/>
              <a:ext cx="24384000" cy="10485121"/>
            </a:xfrm>
            <a:custGeom>
              <a:avLst/>
              <a:gdLst/>
              <a:ahLst/>
              <a:cxnLst/>
              <a:rect l="l" t="t" r="r" b="b"/>
              <a:pathLst>
                <a:path w="24384000" h="10485120">
                  <a:moveTo>
                    <a:pt x="0" y="0"/>
                  </a:moveTo>
                  <a:lnTo>
                    <a:pt x="24384000" y="0"/>
                  </a:lnTo>
                  <a:lnTo>
                    <a:pt x="24384000" y="10485120"/>
                  </a:lnTo>
                  <a:lnTo>
                    <a:pt x="0" y="10485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ADA94ED3-BC68-51D0-D175-827FEE2413AF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1371600" y="1737781"/>
              <a:ext cx="21640800" cy="9589827"/>
              <a:chOff x="0" y="0"/>
              <a:chExt cx="4274726" cy="1894287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90A34E98-87D8-82D6-DFA6-858E2E8286E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4274726" cy="1894287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1894287">
                    <a:moveTo>
                      <a:pt x="0" y="0"/>
                    </a:moveTo>
                    <a:lnTo>
                      <a:pt x="4274726" y="0"/>
                    </a:lnTo>
                    <a:lnTo>
                      <a:pt x="4274726" y="1894287"/>
                    </a:lnTo>
                    <a:lnTo>
                      <a:pt x="0" y="1894287"/>
                    </a:ln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6DD099FC-1C2F-D9FC-86E9-049F539B1CA9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-76200"/>
                <a:ext cx="4274726" cy="197048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  <a:endParaRPr/>
              </a:p>
            </p:txBody>
          </p:sp>
        </p:grp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452426A0-232E-48CC-9B13-FAEDCCCE9D8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162764" y="9347200"/>
              <a:ext cx="9753600" cy="2064512"/>
            </a:xfrm>
            <a:custGeom>
              <a:avLst/>
              <a:gdLst/>
              <a:ahLst/>
              <a:cxnLst/>
              <a:rect l="l" t="t" r="r" b="b"/>
              <a:pathLst>
                <a:path w="9753600" h="2064512">
                  <a:moveTo>
                    <a:pt x="0" y="0"/>
                  </a:moveTo>
                  <a:lnTo>
                    <a:pt x="9753600" y="0"/>
                  </a:lnTo>
                  <a:lnTo>
                    <a:pt x="9753600" y="2064512"/>
                  </a:lnTo>
                  <a:lnTo>
                    <a:pt x="0" y="206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3D1DF323-BE6D-E41C-9132-6B3F8192BB8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866625" y="10379456"/>
              <a:ext cx="2291549" cy="1896304"/>
            </a:xfrm>
            <a:custGeom>
              <a:avLst/>
              <a:gdLst/>
              <a:ahLst/>
              <a:cxnLst/>
              <a:rect l="l" t="t" r="r" b="b"/>
              <a:pathLst>
                <a:path w="2291549" h="1896304">
                  <a:moveTo>
                    <a:pt x="0" y="0"/>
                  </a:moveTo>
                  <a:lnTo>
                    <a:pt x="2291550" y="0"/>
                  </a:lnTo>
                  <a:lnTo>
                    <a:pt x="2291550" y="1896304"/>
                  </a:lnTo>
                  <a:lnTo>
                    <a:pt x="0" y="18963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96A897B4-E77B-A28C-3EF9-A0CD0F2ED8B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2639" y="9347200"/>
              <a:ext cx="9753600" cy="2064512"/>
            </a:xfrm>
            <a:custGeom>
              <a:avLst/>
              <a:gdLst/>
              <a:ahLst/>
              <a:cxnLst/>
              <a:rect l="l" t="t" r="r" b="b"/>
              <a:pathLst>
                <a:path w="9753600" h="2064512">
                  <a:moveTo>
                    <a:pt x="0" y="0"/>
                  </a:moveTo>
                  <a:lnTo>
                    <a:pt x="9753600" y="0"/>
                  </a:lnTo>
                  <a:lnTo>
                    <a:pt x="9753600" y="2064512"/>
                  </a:lnTo>
                  <a:lnTo>
                    <a:pt x="0" y="206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60C319DF-8FA8-2D98-4057-605F6D0A28D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766292" y="9347200"/>
              <a:ext cx="9753600" cy="2064512"/>
            </a:xfrm>
            <a:custGeom>
              <a:avLst/>
              <a:gdLst/>
              <a:ahLst/>
              <a:cxnLst/>
              <a:rect l="l" t="t" r="r" b="b"/>
              <a:pathLst>
                <a:path w="9753600" h="2064512">
                  <a:moveTo>
                    <a:pt x="0" y="0"/>
                  </a:moveTo>
                  <a:lnTo>
                    <a:pt x="9753600" y="0"/>
                  </a:lnTo>
                  <a:lnTo>
                    <a:pt x="9753600" y="2064512"/>
                  </a:lnTo>
                  <a:lnTo>
                    <a:pt x="0" y="206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id="{E20CE84D-B0A9-AA25-2039-62B8FAE8E3D2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1371600" y="0"/>
              <a:ext cx="21640800" cy="1340513"/>
              <a:chOff x="0" y="0"/>
              <a:chExt cx="4274726" cy="264793"/>
            </a:xfrm>
          </p:grpSpPr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A3D839F3-2495-7F36-FDC9-4C07C26B179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4274726" cy="264793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64793">
                    <a:moveTo>
                      <a:pt x="0" y="0"/>
                    </a:moveTo>
                    <a:lnTo>
                      <a:pt x="4274726" y="0"/>
                    </a:lnTo>
                    <a:lnTo>
                      <a:pt x="4274726" y="264793"/>
                    </a:lnTo>
                    <a:lnTo>
                      <a:pt x="0" y="264793"/>
                    </a:ln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" name="TextBox 13">
                <a:extLst>
                  <a:ext uri="{FF2B5EF4-FFF2-40B4-BE49-F238E27FC236}">
                    <a16:creationId xmlns:a16="http://schemas.microsoft.com/office/drawing/2014/main" id="{4A7B8FDA-1580-3C9B-48AB-3DF9BCC3B964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-76200"/>
                <a:ext cx="4274726" cy="3409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  <a:endParaRPr dirty="0"/>
              </a:p>
            </p:txBody>
          </p:sp>
        </p:grpSp>
      </p:grp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A72356FA-DEAB-333A-DA7F-09675B8C97FA}"/>
              </a:ext>
            </a:extLst>
          </p:cNvPr>
          <p:cNvSpPr txBox="1"/>
          <p:nvPr/>
        </p:nvSpPr>
        <p:spPr>
          <a:xfrm>
            <a:off x="1618588" y="950608"/>
            <a:ext cx="15999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b="1" dirty="0">
                <a:latin typeface="Helvetica" pitchFamily="2" charset="0"/>
              </a:rPr>
              <a:t>Fest refleksen!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698DD9EE-CDCD-A36A-E601-67AEA4FD58CE}"/>
              </a:ext>
            </a:extLst>
          </p:cNvPr>
          <p:cNvSpPr txBox="1"/>
          <p:nvPr/>
        </p:nvSpPr>
        <p:spPr>
          <a:xfrm>
            <a:off x="6027855" y="3184829"/>
            <a:ext cx="10626976" cy="3438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687"/>
              </a:lnSpc>
            </a:pPr>
            <a:r>
              <a:rPr lang="en-US" sz="3500" spc="379" dirty="0">
                <a:solidFill>
                  <a:srgbClr val="3C3D43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Ta </a:t>
            </a:r>
            <a:r>
              <a:rPr lang="en-US" sz="3500" spc="379" dirty="0" err="1">
                <a:solidFill>
                  <a:srgbClr val="3C3D43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en</a:t>
            </a:r>
            <a:r>
              <a:rPr lang="en-US" sz="3500" spc="379" dirty="0">
                <a:solidFill>
                  <a:srgbClr val="3C3D43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 </a:t>
            </a:r>
            <a:r>
              <a:rPr lang="en-US" sz="3500" spc="379" dirty="0" err="1">
                <a:solidFill>
                  <a:srgbClr val="3C3D43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refleks</a:t>
            </a:r>
            <a:r>
              <a:rPr lang="en-US" sz="3500" spc="379" dirty="0">
                <a:solidFill>
                  <a:srgbClr val="3C3D43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 (</a:t>
            </a:r>
            <a:r>
              <a:rPr lang="en-US" sz="3500" spc="379" dirty="0" err="1">
                <a:solidFill>
                  <a:srgbClr val="3C3D43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eller</a:t>
            </a:r>
            <a:r>
              <a:rPr lang="en-US" sz="3500" spc="379" dirty="0">
                <a:solidFill>
                  <a:srgbClr val="3C3D43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 </a:t>
            </a:r>
            <a:r>
              <a:rPr lang="en-US" sz="3500" spc="379" dirty="0" err="1">
                <a:solidFill>
                  <a:srgbClr val="3C3D43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post-it</a:t>
            </a:r>
            <a:r>
              <a:rPr lang="en-US" sz="3500" spc="379" dirty="0">
                <a:solidFill>
                  <a:srgbClr val="3C3D43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, </a:t>
            </a:r>
            <a:r>
              <a:rPr lang="en-US" sz="3500" spc="379" dirty="0" err="1">
                <a:solidFill>
                  <a:srgbClr val="3C3D43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klistremerke</a:t>
            </a:r>
            <a:r>
              <a:rPr lang="en-US" sz="3500" spc="379" dirty="0">
                <a:solidFill>
                  <a:srgbClr val="3C3D43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 </a:t>
            </a:r>
            <a:r>
              <a:rPr lang="en-US" sz="3500" spc="379" dirty="0" err="1">
                <a:solidFill>
                  <a:srgbClr val="3C3D43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e.l</a:t>
            </a:r>
            <a:r>
              <a:rPr lang="en-US" sz="3500" spc="379" dirty="0">
                <a:solidFill>
                  <a:srgbClr val="3C3D43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.) </a:t>
            </a:r>
            <a:r>
              <a:rPr lang="en-US" sz="3500" spc="379" dirty="0" err="1">
                <a:solidFill>
                  <a:srgbClr val="3C3D43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og</a:t>
            </a:r>
            <a:r>
              <a:rPr lang="en-US" sz="3500" spc="379" dirty="0">
                <a:solidFill>
                  <a:srgbClr val="3C3D43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 fest den et </a:t>
            </a:r>
            <a:r>
              <a:rPr lang="en-US" sz="3500" spc="379" dirty="0" err="1">
                <a:solidFill>
                  <a:srgbClr val="3C3D43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sted</a:t>
            </a:r>
            <a:r>
              <a:rPr lang="en-US" sz="3500" spc="379" dirty="0">
                <a:solidFill>
                  <a:srgbClr val="3C3D43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 der du </a:t>
            </a:r>
            <a:r>
              <a:rPr lang="en-US" sz="3500" spc="379" dirty="0" err="1">
                <a:solidFill>
                  <a:srgbClr val="3C3D43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mener</a:t>
            </a:r>
            <a:r>
              <a:rPr lang="en-US" sz="3500" spc="379" dirty="0">
                <a:solidFill>
                  <a:srgbClr val="3C3D43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 </a:t>
            </a:r>
            <a:r>
              <a:rPr lang="en-US" sz="3500" spc="379" dirty="0" err="1">
                <a:solidFill>
                  <a:srgbClr val="3C3D43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refleksen</a:t>
            </a:r>
            <a:r>
              <a:rPr lang="en-US" sz="3500" spc="379" dirty="0">
                <a:solidFill>
                  <a:srgbClr val="3C3D43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 </a:t>
            </a:r>
            <a:r>
              <a:rPr lang="en-US" sz="3500" spc="379" dirty="0" err="1">
                <a:solidFill>
                  <a:srgbClr val="3C3D43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bør</a:t>
            </a:r>
            <a:r>
              <a:rPr lang="en-US" sz="3500" spc="379" dirty="0">
                <a:solidFill>
                  <a:srgbClr val="3C3D43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 </a:t>
            </a:r>
            <a:r>
              <a:rPr lang="en-US" sz="3500" spc="379" dirty="0" err="1">
                <a:solidFill>
                  <a:srgbClr val="3C3D43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være</a:t>
            </a:r>
            <a:r>
              <a:rPr lang="en-US" sz="3500" spc="379" dirty="0">
                <a:solidFill>
                  <a:srgbClr val="3C3D43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 for at </a:t>
            </a:r>
            <a:r>
              <a:rPr lang="en-US" sz="3500" spc="379" dirty="0">
                <a:solidFill>
                  <a:srgbClr val="3C3D43"/>
                </a:solidFill>
                <a:latin typeface="Helvetica" pitchFamily="2" charset="0"/>
                <a:ea typeface="Helvetica Bold"/>
                <a:cs typeface="Helvetica Bold"/>
                <a:sym typeface="Helvetica Bold"/>
              </a:rPr>
              <a:t>du</a:t>
            </a:r>
            <a:r>
              <a:rPr lang="en-US" sz="3500" spc="379" dirty="0">
                <a:solidFill>
                  <a:srgbClr val="3C3D43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 </a:t>
            </a:r>
            <a:r>
              <a:rPr lang="en-US" sz="3500" spc="379" dirty="0" err="1">
                <a:solidFill>
                  <a:srgbClr val="3C3D43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skal</a:t>
            </a:r>
            <a:r>
              <a:rPr lang="en-US" sz="3500" spc="379" dirty="0">
                <a:solidFill>
                  <a:srgbClr val="3C3D43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 </a:t>
            </a:r>
            <a:r>
              <a:rPr lang="en-US" sz="3500" spc="379" dirty="0" err="1">
                <a:solidFill>
                  <a:srgbClr val="3C3D43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være</a:t>
            </a:r>
            <a:r>
              <a:rPr lang="en-US" sz="3500" spc="379" dirty="0">
                <a:solidFill>
                  <a:srgbClr val="3C3D43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 </a:t>
            </a:r>
            <a:r>
              <a:rPr lang="en-US" sz="3500" spc="379" dirty="0" err="1">
                <a:solidFill>
                  <a:srgbClr val="3C3D43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synlig</a:t>
            </a:r>
            <a:r>
              <a:rPr lang="en-US" sz="3500" spc="379" dirty="0">
                <a:solidFill>
                  <a:srgbClr val="3C3D43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 </a:t>
            </a:r>
            <a:r>
              <a:rPr lang="en-US" sz="3500" spc="379" dirty="0" err="1">
                <a:solidFill>
                  <a:srgbClr val="3C3D43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i</a:t>
            </a:r>
            <a:r>
              <a:rPr lang="en-US" sz="3500" spc="379" dirty="0">
                <a:solidFill>
                  <a:srgbClr val="3C3D43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 </a:t>
            </a:r>
            <a:r>
              <a:rPr lang="en-US" sz="3500" spc="379" dirty="0" err="1">
                <a:solidFill>
                  <a:srgbClr val="3C3D43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trafikken</a:t>
            </a:r>
            <a:r>
              <a:rPr lang="en-US" sz="3500" spc="379" dirty="0">
                <a:solidFill>
                  <a:srgbClr val="3C3D43"/>
                </a:solidFill>
                <a:latin typeface="Helvetica Light" panose="020B0403020202020204" pitchFamily="34" charset="0"/>
                <a:ea typeface="Helvetica"/>
                <a:cs typeface="Helvetica"/>
                <a:sym typeface="Helvetica"/>
              </a:rPr>
              <a:t>.</a:t>
            </a:r>
          </a:p>
        </p:txBody>
      </p:sp>
      <p:pic>
        <p:nvPicPr>
          <p:cNvPr id="18" name="Bilde 17" descr="Et bilde som inneholder clip art, tegning, Animasjon, tegnefilm&#10;&#10;Automatisk generert beskrivelse">
            <a:extLst>
              <a:ext uri="{FF2B5EF4-FFF2-40B4-BE49-F238E27FC236}">
                <a16:creationId xmlns:a16="http://schemas.microsoft.com/office/drawing/2014/main" id="{D0C517AE-B0A7-2334-9293-9FF4995D2C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9"/>
          <a:stretch/>
        </p:blipFill>
        <p:spPr>
          <a:xfrm>
            <a:off x="615" y="2309788"/>
            <a:ext cx="4474116" cy="7622220"/>
          </a:xfrm>
          <a:prstGeom prst="rect">
            <a:avLst/>
          </a:prstGeom>
        </p:spPr>
      </p:pic>
      <p:pic>
        <p:nvPicPr>
          <p:cNvPr id="21" name="Bilde 20" descr="Et bilde som inneholder clip art, Grafikk, tegning, grafisk design&#10;&#10;Automatisk generert beskrivelse">
            <a:extLst>
              <a:ext uri="{FF2B5EF4-FFF2-40B4-BE49-F238E27FC236}">
                <a16:creationId xmlns:a16="http://schemas.microsoft.com/office/drawing/2014/main" id="{A8169CBA-72A3-52A6-5FF6-B36EB0E3D1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168" y="1633813"/>
            <a:ext cx="4798328" cy="4487085"/>
          </a:xfrm>
          <a:prstGeom prst="rect">
            <a:avLst/>
          </a:prstGeom>
        </p:spPr>
      </p:pic>
      <p:pic>
        <p:nvPicPr>
          <p:cNvPr id="22" name="Bilde 21" descr="Et bilde som inneholder clip art, Tegnefilm, Animasjon, illustrasjon&#10;&#10;Automatisk generert beskrivelse">
            <a:extLst>
              <a:ext uri="{FF2B5EF4-FFF2-40B4-BE49-F238E27FC236}">
                <a16:creationId xmlns:a16="http://schemas.microsoft.com/office/drawing/2014/main" id="{CECFF64C-0840-911D-5085-AEAE9FC379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356" y="5743370"/>
            <a:ext cx="2497108" cy="419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61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TK - PP mal" id="{086E0A76-E8E1-A44B-8D0A-F778383E285B}" vid="{3312F0E8-7BBA-924F-A05A-4EC241A01AF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3B9CECC2FB14943A545D3E3495A193B" ma:contentTypeVersion="15" ma:contentTypeDescription="Opprett et nytt dokument." ma:contentTypeScope="" ma:versionID="72a4a191543c9140c1577eee006a931f">
  <xsd:schema xmlns:xsd="http://www.w3.org/2001/XMLSchema" xmlns:xs="http://www.w3.org/2001/XMLSchema" xmlns:p="http://schemas.microsoft.com/office/2006/metadata/properties" xmlns:ns2="4ad08033-ed56-451f-b16c-8e64b7e06b9b" xmlns:ns3="ca2cc7ed-8d4a-4bbd-807a-eb4ab055eb65" targetNamespace="http://schemas.microsoft.com/office/2006/metadata/properties" ma:root="true" ma:fieldsID="3619642898bade004d6f311a911aad4b" ns2:_="" ns3:_="">
    <xsd:import namespace="4ad08033-ed56-451f-b16c-8e64b7e06b9b"/>
    <xsd:import namespace="ca2cc7ed-8d4a-4bbd-807a-eb4ab055eb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d08033-ed56-451f-b16c-8e64b7e06b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ildemerkelapper" ma:readOnly="false" ma:fieldId="{5cf76f15-5ced-4ddc-b409-7134ff3c332f}" ma:taxonomyMulti="true" ma:sspId="5ca80099-bb5d-4fbd-94e0-65e3f179054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cc7ed-8d4a-4bbd-807a-eb4ab055eb6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494fc283-9ae8-4681-99a9-1413321013a4}" ma:internalName="TaxCatchAll" ma:showField="CatchAllData" ma:web="ca2cc7ed-8d4a-4bbd-807a-eb4ab055eb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ad08033-ed56-451f-b16c-8e64b7e06b9b">
      <Terms xmlns="http://schemas.microsoft.com/office/infopath/2007/PartnerControls"/>
    </lcf76f155ced4ddcb4097134ff3c332f>
    <TaxCatchAll xmlns="ca2cc7ed-8d4a-4bbd-807a-eb4ab055eb65" xsi:nil="true"/>
  </documentManagement>
</p:properties>
</file>

<file path=customXml/itemProps1.xml><?xml version="1.0" encoding="utf-8"?>
<ds:datastoreItem xmlns:ds="http://schemas.openxmlformats.org/officeDocument/2006/customXml" ds:itemID="{C88DD7E4-61AB-4789-A7E3-E11D785CDE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4BD5D1-3115-49A7-B2FE-5481DA0AE8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d08033-ed56-451f-b16c-8e64b7e06b9b"/>
    <ds:schemaRef ds:uri="ca2cc7ed-8d4a-4bbd-807a-eb4ab055eb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14A564E-6436-4FD5-AAB9-A764AD8AA528}">
  <ds:schemaRefs>
    <ds:schemaRef ds:uri="http://schemas.microsoft.com/office/2006/documentManagement/types"/>
    <ds:schemaRef ds:uri="http://schemas.microsoft.com/office/infopath/2007/PartnerControls"/>
    <ds:schemaRef ds:uri="ca2cc7ed-8d4a-4bbd-807a-eb4ab055eb65"/>
    <ds:schemaRef ds:uri="http://purl.org/dc/terms/"/>
    <ds:schemaRef ds:uri="4ad08033-ed56-451f-b16c-8e64b7e06b9b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940</TotalTime>
  <Words>752</Words>
  <Application>Microsoft Macintosh PowerPoint</Application>
  <PresentationFormat>Egendefinert</PresentationFormat>
  <Paragraphs>35</Paragraphs>
  <Slides>7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5" baseType="lpstr">
      <vt:lpstr>Aptos</vt:lpstr>
      <vt:lpstr>Arial</vt:lpstr>
      <vt:lpstr>Helvetica</vt:lpstr>
      <vt:lpstr>Helvetica Oblique</vt:lpstr>
      <vt:lpstr>Calibri</vt:lpstr>
      <vt:lpstr>ITC Stone Sans Std Bold</vt:lpstr>
      <vt:lpstr>HELVETICA LIGHT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Angelica Solbakken</dc:creator>
  <cp:lastModifiedBy>Angelica Solbakken</cp:lastModifiedBy>
  <cp:revision>7</cp:revision>
  <dcterms:created xsi:type="dcterms:W3CDTF">2024-10-06T11:12:09Z</dcterms:created>
  <dcterms:modified xsi:type="dcterms:W3CDTF">2024-10-08T08:11:58Z</dcterms:modified>
  <dc:identifier>DAGSnl-asSA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0x01010003B9CECC2FB14943A545D3E3495A193B</vt:lpwstr>
  </property>
</Properties>
</file>